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64" r:id="rId3"/>
    <p:sldId id="262" r:id="rId4"/>
    <p:sldId id="286" r:id="rId5"/>
    <p:sldId id="263" r:id="rId6"/>
    <p:sldId id="266" r:id="rId7"/>
    <p:sldId id="257" r:id="rId8"/>
    <p:sldId id="276" r:id="rId9"/>
    <p:sldId id="261" r:id="rId10"/>
    <p:sldId id="265" r:id="rId11"/>
    <p:sldId id="271" r:id="rId12"/>
    <p:sldId id="260" r:id="rId13"/>
    <p:sldId id="278" r:id="rId14"/>
    <p:sldId id="284" r:id="rId15"/>
    <p:sldId id="272" r:id="rId16"/>
    <p:sldId id="282" r:id="rId17"/>
    <p:sldId id="273" r:id="rId18"/>
    <p:sldId id="279" r:id="rId19"/>
    <p:sldId id="280" r:id="rId20"/>
    <p:sldId id="281" r:id="rId21"/>
    <p:sldId id="267" r:id="rId22"/>
    <p:sldId id="283" r:id="rId23"/>
    <p:sldId id="285" r:id="rId24"/>
    <p:sldId id="275" r:id="rId25"/>
    <p:sldId id="269"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6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91" autoAdjust="0"/>
    <p:restoredTop sz="77966" autoAdjust="0"/>
  </p:normalViewPr>
  <p:slideViewPr>
    <p:cSldViewPr snapToGrid="0">
      <p:cViewPr varScale="1">
        <p:scale>
          <a:sx n="86" d="100"/>
          <a:sy n="86" d="100"/>
        </p:scale>
        <p:origin x="157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jpeg>
</file>

<file path=ppt/media/image11.png>
</file>

<file path=ppt/media/image2.tif>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41287B-6F11-4922-9800-D574B404C599}" type="datetimeFigureOut">
              <a:rPr lang="en-US" smtClean="0"/>
              <a:t>5/29/2024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1461F6-A7C9-44CD-BE51-42966ECD89FF}" type="slidenum">
              <a:rPr lang="en-US" smtClean="0"/>
              <a:t>‹#›</a:t>
            </a:fld>
            <a:endParaRPr lang="en-US"/>
          </a:p>
        </p:txBody>
      </p:sp>
    </p:spTree>
    <p:extLst>
      <p:ext uri="{BB962C8B-B14F-4D97-AF65-F5344CB8AC3E}">
        <p14:creationId xmlns:p14="http://schemas.microsoft.com/office/powerpoint/2010/main" val="14335335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Neuroimaging pioneer. Psychiatrist neuroscientist physicist. 347k citations</a:t>
            </a:r>
          </a:p>
        </p:txBody>
      </p:sp>
      <p:sp>
        <p:nvSpPr>
          <p:cNvPr id="4" name="Slide Number Placeholder 3"/>
          <p:cNvSpPr>
            <a:spLocks noGrp="1"/>
          </p:cNvSpPr>
          <p:nvPr>
            <p:ph type="sldNum" sz="quarter" idx="5"/>
          </p:nvPr>
        </p:nvSpPr>
        <p:spPr/>
        <p:txBody>
          <a:bodyPr/>
          <a:lstStyle/>
          <a:p>
            <a:fld id="{841461F6-A7C9-44CD-BE51-42966ECD89FF}" type="slidenum">
              <a:rPr lang="en-US" smtClean="0"/>
              <a:t>2</a:t>
            </a:fld>
            <a:endParaRPr lang="en-US"/>
          </a:p>
        </p:txBody>
      </p:sp>
    </p:spTree>
    <p:extLst>
      <p:ext uri="{BB962C8B-B14F-4D97-AF65-F5344CB8AC3E}">
        <p14:creationId xmlns:p14="http://schemas.microsoft.com/office/powerpoint/2010/main" val="30540290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the neurons recognize the hidden sources?</a:t>
            </a:r>
          </a:p>
          <a:p>
            <a:endParaRPr lang="en-US" dirty="0"/>
          </a:p>
          <a:p>
            <a:pPr algn="l"/>
            <a:r>
              <a:rPr lang="en-US" sz="1800" b="0" i="0" u="none" strike="noStrike" baseline="0" dirty="0">
                <a:latin typeface="AdvOTdd63dae3"/>
              </a:rPr>
              <a:t>In this work, 21 independent cell cultures were used for the control</a:t>
            </a:r>
          </a:p>
          <a:p>
            <a:pPr algn="l"/>
            <a:r>
              <a:rPr lang="en-US" sz="1800" b="0" i="0" u="none" strike="noStrike" baseline="0" dirty="0">
                <a:latin typeface="AdvOTdd63dae3"/>
              </a:rPr>
              <a:t>condition to conduct 30 independent experiments, 6 were treated</a:t>
            </a:r>
          </a:p>
          <a:p>
            <a:pPr algn="l"/>
            <a:r>
              <a:rPr lang="en-US" sz="1800" b="0" i="0" u="none" strike="noStrike" baseline="0" dirty="0">
                <a:latin typeface="AdvOTdd63dae3"/>
              </a:rPr>
              <a:t>with bicuculline, 7with diazepam, 9with APV, 4were trained under the</a:t>
            </a:r>
          </a:p>
          <a:p>
            <a:pPr algn="l"/>
            <a:r>
              <a:rPr lang="en-US" sz="1800" b="0" i="0" u="none" strike="noStrike" baseline="0" dirty="0">
                <a:latin typeface="AdvOTdd63dae3"/>
              </a:rPr>
              <a:t>0% mix condition, and 4 under the 50% mix condition.</a:t>
            </a:r>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13</a:t>
            </a:fld>
            <a:endParaRPr lang="en-US"/>
          </a:p>
        </p:txBody>
      </p:sp>
    </p:spTree>
    <p:extLst>
      <p:ext uri="{BB962C8B-B14F-4D97-AF65-F5344CB8AC3E}">
        <p14:creationId xmlns:p14="http://schemas.microsoft.com/office/powerpoint/2010/main" val="2319036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the neurons recognize the hidden sources?</a:t>
            </a:r>
          </a:p>
          <a:p>
            <a:endParaRPr lang="en-US" dirty="0"/>
          </a:p>
          <a:p>
            <a:pPr algn="l"/>
            <a:r>
              <a:rPr lang="en-US" sz="1800" b="0" i="0" u="none" strike="noStrike" baseline="0" dirty="0">
                <a:latin typeface="AdvOTdd63dae3"/>
              </a:rPr>
              <a:t>In this work, 21 independent cell cultures were used for the control</a:t>
            </a:r>
          </a:p>
          <a:p>
            <a:pPr algn="l"/>
            <a:r>
              <a:rPr lang="en-US" sz="1800" b="0" i="0" u="none" strike="noStrike" baseline="0" dirty="0">
                <a:latin typeface="AdvOTdd63dae3"/>
              </a:rPr>
              <a:t>condition to conduct 30 independent experiments, 6 were treated</a:t>
            </a:r>
          </a:p>
          <a:p>
            <a:pPr algn="l"/>
            <a:r>
              <a:rPr lang="en-US" sz="1800" b="0" i="0" u="none" strike="noStrike" baseline="0" dirty="0">
                <a:latin typeface="AdvOTdd63dae3"/>
              </a:rPr>
              <a:t>with bicuculline, 7with diazepam, 9with APV, 4were trained under the</a:t>
            </a:r>
          </a:p>
          <a:p>
            <a:pPr algn="l"/>
            <a:r>
              <a:rPr lang="en-US" sz="1800" b="0" i="0" u="none" strike="noStrike" baseline="0" dirty="0">
                <a:latin typeface="AdvOTdd63dae3"/>
              </a:rPr>
              <a:t>0% mix condition, and 4 under the 50% mix condition.</a:t>
            </a:r>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14</a:t>
            </a:fld>
            <a:endParaRPr lang="en-US"/>
          </a:p>
        </p:txBody>
      </p:sp>
    </p:spTree>
    <p:extLst>
      <p:ext uri="{BB962C8B-B14F-4D97-AF65-F5344CB8AC3E}">
        <p14:creationId xmlns:p14="http://schemas.microsoft.com/office/powerpoint/2010/main" val="28721851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solidFill>
                  <a:srgbClr val="000000"/>
                </a:solidFill>
                <a:latin typeface="AdvOTdd63dae3"/>
              </a:rPr>
              <a:t>Each element of </a:t>
            </a:r>
            <a:r>
              <a:rPr lang="en-US" sz="1800" b="0" i="0" u="none" strike="noStrike" baseline="0" dirty="0">
                <a:solidFill>
                  <a:srgbClr val="000000"/>
                </a:solidFill>
                <a:latin typeface="AdvOTcc1f6510.I"/>
              </a:rPr>
              <a:t>s </a:t>
            </a:r>
            <a:r>
              <a:rPr lang="en-US" sz="1800" b="0" i="0" u="none" strike="noStrike" baseline="0" dirty="0">
                <a:solidFill>
                  <a:srgbClr val="000000"/>
                </a:solidFill>
                <a:latin typeface="AdvOTdd63dae3"/>
              </a:rPr>
              <a:t>and </a:t>
            </a:r>
            <a:r>
              <a:rPr lang="en-US" sz="1800" b="0" i="0" u="none" strike="noStrike" baseline="0" dirty="0">
                <a:solidFill>
                  <a:srgbClr val="000000"/>
                </a:solidFill>
                <a:latin typeface="AdvOTcc1f6510.I"/>
              </a:rPr>
              <a:t>o</a:t>
            </a:r>
          </a:p>
          <a:p>
            <a:pPr algn="l"/>
            <a:r>
              <a:rPr lang="en-US" sz="1800" b="0" i="0" u="none" strike="noStrike" baseline="0" dirty="0">
                <a:solidFill>
                  <a:srgbClr val="000000"/>
                </a:solidFill>
                <a:latin typeface="AdvOTdd63dae3"/>
              </a:rPr>
              <a:t>took either a 1 (ON) or a 0 (OFF) state. The left stimuli group</a:t>
            </a:r>
          </a:p>
          <a:p>
            <a:pPr algn="l"/>
            <a:r>
              <a:rPr lang="en-US" sz="1800" b="0" i="0" u="none" strike="noStrike" baseline="0" dirty="0">
                <a:solidFill>
                  <a:srgbClr val="000000"/>
                </a:solidFill>
                <a:latin typeface="AdvOTdd63dae3"/>
              </a:rPr>
              <a:t>(</a:t>
            </a:r>
            <a:r>
              <a:rPr lang="en-US" sz="1800" b="0" i="0" u="none" strike="noStrike" baseline="0" dirty="0">
                <a:solidFill>
                  <a:srgbClr val="000000"/>
                </a:solidFill>
                <a:latin typeface="AdvOTcc1f6510.I"/>
              </a:rPr>
              <a:t>o</a:t>
            </a:r>
            <a:r>
              <a:rPr lang="en-US" sz="1800" b="0" i="0" u="none" strike="noStrike" baseline="0" dirty="0">
                <a:solidFill>
                  <a:srgbClr val="000000"/>
                </a:solidFill>
                <a:latin typeface="AdvOTdd63dae3"/>
              </a:rPr>
              <a:t>1, </a:t>
            </a:r>
            <a:r>
              <a:rPr lang="en-US" sz="1800" b="0" i="0" u="none" strike="noStrike" baseline="0" dirty="0">
                <a:solidFill>
                  <a:srgbClr val="000000"/>
                </a:solidFill>
                <a:latin typeface="AdvP4C4E59"/>
              </a:rPr>
              <a:t>. . . </a:t>
            </a:r>
            <a:r>
              <a:rPr lang="en-US" sz="1800" b="0" i="0" u="none" strike="noStrike" baseline="0" dirty="0">
                <a:solidFill>
                  <a:srgbClr val="000000"/>
                </a:solidFill>
                <a:latin typeface="AdvOTdd63dae3"/>
              </a:rPr>
              <a:t>,</a:t>
            </a:r>
            <a:r>
              <a:rPr lang="en-US" sz="1800" b="0" i="0" u="none" strike="noStrike" baseline="0" dirty="0">
                <a:solidFill>
                  <a:srgbClr val="000000"/>
                </a:solidFill>
                <a:latin typeface="AdvOTcc1f6510.I"/>
              </a:rPr>
              <a:t>o</a:t>
            </a:r>
            <a:r>
              <a:rPr lang="en-US" sz="1800" b="0" i="0" u="none" strike="noStrike" baseline="0" dirty="0">
                <a:solidFill>
                  <a:srgbClr val="000000"/>
                </a:solidFill>
                <a:latin typeface="AdvOTdd63dae3"/>
              </a:rPr>
              <a:t>16) in Fig. </a:t>
            </a:r>
            <a:r>
              <a:rPr lang="en-US" sz="1800" b="0" i="0" u="none" strike="noStrike" baseline="0" dirty="0">
                <a:solidFill>
                  <a:srgbClr val="0066CD"/>
                </a:solidFill>
                <a:latin typeface="AdvOTdd63dae3"/>
              </a:rPr>
              <a:t>1</a:t>
            </a:r>
            <a:r>
              <a:rPr lang="en-US" sz="1800" b="0" i="0" u="none" strike="noStrike" baseline="0" dirty="0">
                <a:solidFill>
                  <a:srgbClr val="000000"/>
                </a:solidFill>
                <a:latin typeface="AdvOTdd63dae3"/>
              </a:rPr>
              <a:t>a (left) took the value of source 1 with a 75% probability</a:t>
            </a:r>
          </a:p>
          <a:p>
            <a:pPr algn="l"/>
            <a:r>
              <a:rPr lang="en-US" sz="1800" b="0" i="0" u="none" strike="noStrike" baseline="0" dirty="0">
                <a:solidFill>
                  <a:srgbClr val="000000"/>
                </a:solidFill>
                <a:latin typeface="AdvOTdd63dae3"/>
              </a:rPr>
              <a:t>or the value of source 2 with a 25% probability. In contrast, the</a:t>
            </a:r>
          </a:p>
          <a:p>
            <a:pPr algn="l"/>
            <a:r>
              <a:rPr lang="en-US" sz="1800" b="0" i="0" u="none" strike="noStrike" baseline="0" dirty="0">
                <a:solidFill>
                  <a:srgbClr val="000000"/>
                </a:solidFill>
                <a:latin typeface="AdvOTdd63dae3"/>
              </a:rPr>
              <a:t>right group (</a:t>
            </a:r>
            <a:r>
              <a:rPr lang="en-US" sz="1800" b="0" i="0" u="none" strike="noStrike" baseline="0" dirty="0">
                <a:solidFill>
                  <a:srgbClr val="000000"/>
                </a:solidFill>
                <a:latin typeface="AdvOTcc1f6510.I"/>
              </a:rPr>
              <a:t>o</a:t>
            </a:r>
            <a:r>
              <a:rPr lang="en-US" sz="1800" b="0" i="0" u="none" strike="noStrike" baseline="0" dirty="0">
                <a:solidFill>
                  <a:srgbClr val="000000"/>
                </a:solidFill>
                <a:latin typeface="AdvOTdd63dae3"/>
              </a:rPr>
              <a:t>17, </a:t>
            </a:r>
            <a:r>
              <a:rPr lang="en-US" sz="1800" b="0" i="0" u="none" strike="noStrike" baseline="0" dirty="0">
                <a:solidFill>
                  <a:srgbClr val="000000"/>
                </a:solidFill>
                <a:latin typeface="AdvP4C4E59"/>
              </a:rPr>
              <a:t>. . . </a:t>
            </a:r>
            <a:r>
              <a:rPr lang="en-US" sz="1800" b="0" i="0" u="none" strike="noStrike" baseline="0" dirty="0">
                <a:solidFill>
                  <a:srgbClr val="000000"/>
                </a:solidFill>
                <a:latin typeface="AdvOTdd63dae3"/>
              </a:rPr>
              <a:t>,</a:t>
            </a:r>
            <a:r>
              <a:rPr lang="en-US" sz="1800" b="0" i="0" u="none" strike="noStrike" baseline="0" dirty="0">
                <a:solidFill>
                  <a:srgbClr val="000000"/>
                </a:solidFill>
                <a:latin typeface="AdvOTcc1f6510.I"/>
              </a:rPr>
              <a:t>o</a:t>
            </a:r>
            <a:r>
              <a:rPr lang="en-US" sz="1800" b="0" i="0" u="none" strike="noStrike" baseline="0" dirty="0">
                <a:solidFill>
                  <a:srgbClr val="000000"/>
                </a:solidFill>
                <a:latin typeface="AdvOTdd63dae3"/>
              </a:rPr>
              <a:t>32) took the value of source 1 or 2 with a 25% or</a:t>
            </a:r>
          </a:p>
          <a:p>
            <a:pPr algn="l"/>
            <a:r>
              <a:rPr lang="en-US" sz="1800" b="0" i="0" u="none" strike="noStrike" baseline="0" dirty="0">
                <a:solidFill>
                  <a:srgbClr val="000000"/>
                </a:solidFill>
                <a:latin typeface="AdvOTdd63dae3"/>
              </a:rPr>
              <a:t>75% probability, respectively. Analogous to the cocktail party</a:t>
            </a:r>
          </a:p>
          <a:p>
            <a:pPr algn="l"/>
            <a:r>
              <a:rPr lang="en-US" sz="1800" b="0" i="0" u="none" strike="noStrike" baseline="0" dirty="0">
                <a:solidFill>
                  <a:srgbClr val="000000"/>
                </a:solidFill>
                <a:latin typeface="AdvOTdd63dae3"/>
              </a:rPr>
              <a:t>effect</a:t>
            </a:r>
            <a:r>
              <a:rPr lang="en-US" sz="1800" b="0" i="0" u="none" strike="noStrike" baseline="0" dirty="0">
                <a:solidFill>
                  <a:srgbClr val="0066CD"/>
                </a:solidFill>
                <a:latin typeface="AdvOTdd63dae3"/>
              </a:rPr>
              <a:t>27</a:t>
            </a:r>
            <a:r>
              <a:rPr lang="en-US" sz="1800" b="0" i="0" u="none" strike="noStrike" baseline="0" dirty="0">
                <a:solidFill>
                  <a:srgbClr val="000000"/>
                </a:solidFill>
                <a:latin typeface="AdvOTdd63dae3"/>
              </a:rPr>
              <a:t>,</a:t>
            </a:r>
            <a:r>
              <a:rPr lang="en-US" sz="1800" b="0" i="0" u="none" strike="noStrike" baseline="0" dirty="0">
                <a:solidFill>
                  <a:srgbClr val="0066CD"/>
                </a:solidFill>
                <a:latin typeface="AdvOTdd63dae3"/>
              </a:rPr>
              <a:t>28</a:t>
            </a:r>
            <a:r>
              <a:rPr lang="en-US" sz="1800" b="0" i="0" u="none" strike="noStrike" baseline="0" dirty="0">
                <a:solidFill>
                  <a:srgbClr val="000000"/>
                </a:solidFill>
                <a:latin typeface="AdvOTdd63dae3"/>
              </a:rPr>
              <a:t>, this setup is formally homologous to the task of distinguishing</a:t>
            </a:r>
          </a:p>
          <a:p>
            <a:pPr algn="l"/>
            <a:r>
              <a:rPr lang="en-US" sz="1800" b="0" i="0" u="none" strike="noStrike" baseline="0" dirty="0">
                <a:solidFill>
                  <a:srgbClr val="000000"/>
                </a:solidFill>
                <a:latin typeface="AdvOTdd63dae3"/>
              </a:rPr>
              <a:t>the voices of speakers 1 (</a:t>
            </a:r>
            <a:r>
              <a:rPr lang="en-US" sz="1800" b="0" i="0" u="none" strike="noStrike" baseline="0" dirty="0">
                <a:solidFill>
                  <a:srgbClr val="000000"/>
                </a:solidFill>
                <a:latin typeface="AdvOTcc1f6510.I"/>
              </a:rPr>
              <a:t>s</a:t>
            </a:r>
            <a:r>
              <a:rPr lang="en-US" sz="1800" b="0" i="0" u="none" strike="noStrike" baseline="0" dirty="0">
                <a:solidFill>
                  <a:srgbClr val="000000"/>
                </a:solidFill>
                <a:latin typeface="AdvOTdd63dae3"/>
              </a:rPr>
              <a:t>1) and 2 (</a:t>
            </a:r>
            <a:r>
              <a:rPr lang="en-US" sz="1800" b="0" i="0" u="none" strike="noStrike" baseline="0" dirty="0">
                <a:solidFill>
                  <a:srgbClr val="000000"/>
                </a:solidFill>
                <a:latin typeface="AdvOTcc1f6510.I"/>
              </a:rPr>
              <a:t>s</a:t>
            </a:r>
            <a:r>
              <a:rPr lang="en-US" sz="1800" b="0" i="0" u="none" strike="noStrike" baseline="0" dirty="0">
                <a:solidFill>
                  <a:srgbClr val="000000"/>
                </a:solidFill>
                <a:latin typeface="AdvOTdd63dae3"/>
              </a:rPr>
              <a:t>2)</a:t>
            </a:r>
          </a:p>
          <a:p>
            <a:pPr algn="l"/>
            <a:endParaRPr lang="en-US" sz="1800" b="0" i="0" u="none" strike="noStrike" baseline="0" dirty="0">
              <a:solidFill>
                <a:srgbClr val="000000"/>
              </a:solidFill>
              <a:latin typeface="AdvOTdd63dae3"/>
            </a:endParaRPr>
          </a:p>
          <a:p>
            <a:pPr algn="l"/>
            <a:r>
              <a:rPr lang="en-US" sz="1800" b="0" i="0" u="none" strike="noStrike" baseline="0" dirty="0">
                <a:latin typeface="AdvOTdd63dae3"/>
              </a:rPr>
              <a:t>The cerebral cortex was</a:t>
            </a:r>
          </a:p>
          <a:p>
            <a:pPr algn="l"/>
            <a:r>
              <a:rPr lang="en-US" sz="1800" b="0" i="0" u="none" strike="noStrike" baseline="0" dirty="0">
                <a:latin typeface="AdvOTdd63dae3"/>
              </a:rPr>
              <a:t>removed from 19-day-old embryos (E19) and dissociated into single</a:t>
            </a:r>
          </a:p>
          <a:p>
            <a:pPr algn="l"/>
            <a:r>
              <a:rPr lang="en-US" sz="1800" b="0" i="0" u="none" strike="noStrike" baseline="0" dirty="0">
                <a:latin typeface="AdvOTdd63dae3"/>
              </a:rPr>
              <a:t>cells by treatment with 2.5% trypsin (Life Technologies, Carlsbad, CA,</a:t>
            </a:r>
          </a:p>
          <a:p>
            <a:pPr algn="l"/>
            <a:r>
              <a:rPr lang="en-US" sz="1800" b="0" i="0" u="none" strike="noStrike" baseline="0" dirty="0">
                <a:latin typeface="AdvOTdd63dae3"/>
              </a:rPr>
              <a:t>USA) at 37 °C for 20min, followed by mechanical pipetting. Half a</a:t>
            </a:r>
          </a:p>
          <a:p>
            <a:pPr algn="l"/>
            <a:r>
              <a:rPr lang="en-US" sz="1800" b="0" i="0" u="none" strike="noStrike" baseline="0" dirty="0">
                <a:latin typeface="AdvOTdd63dae3"/>
              </a:rPr>
              <a:t>million dissociated cortical cells (a mixture of neurons and glial cells)</a:t>
            </a:r>
          </a:p>
          <a:p>
            <a:pPr algn="l"/>
            <a:r>
              <a:rPr lang="en-US" sz="1800" b="0" i="0" u="none" strike="noStrike" baseline="0" dirty="0">
                <a:latin typeface="AdvOTdd63dae3"/>
              </a:rPr>
              <a:t>were seeded on the </a:t>
            </a:r>
            <a:r>
              <a:rPr lang="en-US" sz="1800" b="0" i="0" u="none" strike="noStrike" baseline="0" dirty="0" err="1">
                <a:latin typeface="AdvOTdd63dae3"/>
              </a:rPr>
              <a:t>centre</a:t>
            </a:r>
            <a:r>
              <a:rPr lang="en-US" sz="1800" b="0" i="0" u="none" strike="noStrike" baseline="0" dirty="0">
                <a:latin typeface="AdvOTdd63dae3"/>
              </a:rPr>
              <a:t> of MEA dishes, where the surface of MEA</a:t>
            </a:r>
          </a:p>
          <a:p>
            <a:pPr algn="l"/>
            <a:r>
              <a:rPr lang="en-US" sz="1800" b="0" i="0" u="none" strike="noStrike" baseline="0" dirty="0">
                <a:latin typeface="AdvOTdd63dae3"/>
              </a:rPr>
              <a:t>was previously coated with polyethyleneimine (Sigma</a:t>
            </a:r>
            <a:r>
              <a:rPr lang="en-US" sz="1800" b="0" i="0" u="none" strike="noStrike" baseline="0" dirty="0">
                <a:latin typeface="AdvOT8608a8d1+20"/>
              </a:rPr>
              <a:t>‒</a:t>
            </a:r>
            <a:r>
              <a:rPr lang="en-US" sz="1800" b="0" i="0" u="none" strike="noStrike" baseline="0" dirty="0">
                <a:latin typeface="AdvOTdd63dae3"/>
              </a:rPr>
              <a:t>Aldrich, St.</a:t>
            </a:r>
          </a:p>
          <a:p>
            <a:pPr algn="l"/>
            <a:r>
              <a:rPr lang="en-US" sz="1800" b="0" i="0" u="none" strike="noStrike" baseline="0" dirty="0">
                <a:latin typeface="AdvOTdd63dae3"/>
              </a:rPr>
              <a:t>Louis, MO, USA) overnight. These cells were cultured in the CO2</a:t>
            </a:r>
          </a:p>
          <a:p>
            <a:pPr algn="l"/>
            <a:r>
              <a:rPr lang="en-US" sz="1800" b="0" i="0" u="none" strike="noStrike" baseline="0" dirty="0">
                <a:latin typeface="AdvOTdd63dae3"/>
              </a:rPr>
              <a:t>incubator. Culture medium comprised Neurobasal Medium (Life</a:t>
            </a:r>
          </a:p>
          <a:p>
            <a:pPr algn="l"/>
            <a:r>
              <a:rPr lang="fr-FR" sz="1800" b="0" i="0" u="none" strike="noStrike" baseline="0" dirty="0">
                <a:latin typeface="AdvOTdd63dae3"/>
              </a:rPr>
              <a:t>Technologies) </a:t>
            </a:r>
            <a:r>
              <a:rPr lang="fr-FR" sz="1800" b="0" i="0" u="none" strike="noStrike" baseline="0" dirty="0" err="1">
                <a:latin typeface="AdvOTdd63dae3"/>
              </a:rPr>
              <a:t>containing</a:t>
            </a:r>
            <a:r>
              <a:rPr lang="fr-FR" sz="1800" b="0" i="0" u="none" strike="noStrike" baseline="0" dirty="0">
                <a:latin typeface="AdvOTdd63dae3"/>
              </a:rPr>
              <a:t> 2% B27 </a:t>
            </a:r>
            <a:r>
              <a:rPr lang="fr-FR" sz="1800" b="0" i="0" u="none" strike="noStrike" baseline="0" dirty="0" err="1">
                <a:latin typeface="AdvOTdd63dae3"/>
              </a:rPr>
              <a:t>Supplement</a:t>
            </a:r>
            <a:r>
              <a:rPr lang="fr-FR" sz="1800" b="0" i="0" u="none" strike="noStrike" baseline="0" dirty="0">
                <a:latin typeface="AdvOTdd63dae3"/>
              </a:rPr>
              <a:t> (Life Technologies),</a:t>
            </a:r>
          </a:p>
          <a:p>
            <a:pPr algn="l"/>
            <a:r>
              <a:rPr lang="en-US" sz="1800" b="0" i="0" u="none" strike="noStrike" baseline="0" dirty="0">
                <a:latin typeface="AdvOTdd63dae3"/>
              </a:rPr>
              <a:t>2mM </a:t>
            </a:r>
            <a:r>
              <a:rPr lang="en-US" sz="1800" b="0" i="0" u="none" strike="noStrike" baseline="0" dirty="0" err="1">
                <a:latin typeface="AdvOTdd63dae3"/>
              </a:rPr>
              <a:t>GlutaMAX</a:t>
            </a:r>
            <a:r>
              <a:rPr lang="en-US" sz="1800" b="0" i="0" u="none" strike="noStrike" baseline="0" dirty="0">
                <a:latin typeface="AdvOTdd63dae3"/>
              </a:rPr>
              <a:t> (Life Technologies), and 5</a:t>
            </a:r>
            <a:r>
              <a:rPr lang="en-US" sz="1800" b="0" i="0" u="none" strike="noStrike" baseline="0" dirty="0">
                <a:latin typeface="AdvOTdd63dae3+20"/>
              </a:rPr>
              <a:t>–</a:t>
            </a:r>
            <a:r>
              <a:rPr lang="en-US" sz="1800" b="0" i="0" u="none" strike="noStrike" baseline="0" dirty="0">
                <a:latin typeface="AdvOTdd63dae3"/>
              </a:rPr>
              <a:t>40 U/mL penicillin/streptomycin</a:t>
            </a:r>
          </a:p>
          <a:p>
            <a:pPr algn="l"/>
            <a:r>
              <a:rPr lang="en-US" sz="1800" b="0" i="0" u="none" strike="noStrike" baseline="0" dirty="0">
                <a:latin typeface="AdvOTdd63dae3"/>
              </a:rPr>
              <a:t>(Life Technologies). Half of the culture medium was changed</a:t>
            </a:r>
          </a:p>
          <a:p>
            <a:pPr algn="l"/>
            <a:r>
              <a:rPr lang="en-US" sz="1800" b="0" i="0" u="none" strike="noStrike" baseline="0" dirty="0">
                <a:latin typeface="AdvOTdd63dae3"/>
              </a:rPr>
              <a:t>once every second or third day. These cultures were recorded during</a:t>
            </a:r>
          </a:p>
          <a:p>
            <a:pPr algn="l"/>
            <a:r>
              <a:rPr lang="en-US" sz="1800" b="0" i="0" u="none" strike="noStrike" baseline="0" dirty="0">
                <a:latin typeface="AdvOTdd63dae3"/>
              </a:rPr>
              <a:t>the age of 18</a:t>
            </a:r>
            <a:r>
              <a:rPr lang="en-US" sz="1800" b="0" i="0" u="none" strike="noStrike" baseline="0" dirty="0">
                <a:latin typeface="AdvOTdd63dae3+20"/>
              </a:rPr>
              <a:t>–</a:t>
            </a:r>
            <a:r>
              <a:rPr lang="en-US" sz="1800" b="0" i="0" u="none" strike="noStrike" baseline="0" dirty="0">
                <a:latin typeface="AdvOTdd63dae3"/>
              </a:rPr>
              <a:t>83 days in vitro. During this stage, the spontaneous </a:t>
            </a:r>
            <a:r>
              <a:rPr lang="en-US" sz="1800" b="0" i="0" u="none" strike="noStrike" baseline="0" dirty="0">
                <a:latin typeface="AdvOTdd63dae3+fb"/>
              </a:rPr>
              <a:t>fi</a:t>
            </a:r>
            <a:r>
              <a:rPr lang="en-US" sz="1800" b="0" i="0" u="none" strike="noStrike" baseline="0" dirty="0">
                <a:latin typeface="AdvOTdd63dae3"/>
              </a:rPr>
              <a:t>ring</a:t>
            </a:r>
          </a:p>
          <a:p>
            <a:pPr algn="l"/>
            <a:r>
              <a:rPr lang="en-US" sz="1800" b="0" i="0" u="none" strike="noStrike" baseline="0" dirty="0">
                <a:latin typeface="AdvOTdd63dae3"/>
              </a:rPr>
              <a:t>patterns of the neurons had reached a developmentally stable</a:t>
            </a:r>
          </a:p>
          <a:p>
            <a:pPr algn="l"/>
            <a:r>
              <a:rPr lang="en-US" sz="1800" b="0" i="0" u="none" strike="noStrike" baseline="0" dirty="0">
                <a:latin typeface="AdvOTdd63dae3"/>
              </a:rPr>
              <a:t>period</a:t>
            </a:r>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15</a:t>
            </a:fld>
            <a:endParaRPr lang="en-US"/>
          </a:p>
        </p:txBody>
      </p:sp>
    </p:spTree>
    <p:extLst>
      <p:ext uri="{BB962C8B-B14F-4D97-AF65-F5344CB8AC3E}">
        <p14:creationId xmlns:p14="http://schemas.microsoft.com/office/powerpoint/2010/main" val="24489914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the neurons recognize the hidden sources?</a:t>
            </a:r>
          </a:p>
        </p:txBody>
      </p:sp>
      <p:sp>
        <p:nvSpPr>
          <p:cNvPr id="4" name="Slide Number Placeholder 3"/>
          <p:cNvSpPr>
            <a:spLocks noGrp="1"/>
          </p:cNvSpPr>
          <p:nvPr>
            <p:ph type="sldNum" sz="quarter" idx="5"/>
          </p:nvPr>
        </p:nvSpPr>
        <p:spPr/>
        <p:txBody>
          <a:bodyPr/>
          <a:lstStyle/>
          <a:p>
            <a:fld id="{841461F6-A7C9-44CD-BE51-42966ECD89FF}" type="slidenum">
              <a:rPr lang="en-US" smtClean="0"/>
              <a:t>16</a:t>
            </a:fld>
            <a:endParaRPr lang="en-US"/>
          </a:p>
        </p:txBody>
      </p:sp>
    </p:spTree>
    <p:extLst>
      <p:ext uri="{BB962C8B-B14F-4D97-AF65-F5344CB8AC3E}">
        <p14:creationId xmlns:p14="http://schemas.microsoft.com/office/powerpoint/2010/main" val="12065550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Responses in shaded areas were used for analysis. Colors indicate hidden source condition</a:t>
            </a:r>
          </a:p>
          <a:p>
            <a:endParaRPr lang="en-US" dirty="0"/>
          </a:p>
          <a:p>
            <a:r>
              <a:rPr lang="en-US" dirty="0"/>
              <a:t>APV is an NMDA receptor antagonist, and mildly but significantly </a:t>
            </a:r>
          </a:p>
        </p:txBody>
      </p:sp>
      <p:sp>
        <p:nvSpPr>
          <p:cNvPr id="4" name="Slide Number Placeholder 3"/>
          <p:cNvSpPr>
            <a:spLocks noGrp="1"/>
          </p:cNvSpPr>
          <p:nvPr>
            <p:ph type="sldNum" sz="quarter" idx="5"/>
          </p:nvPr>
        </p:nvSpPr>
        <p:spPr/>
        <p:txBody>
          <a:bodyPr/>
          <a:lstStyle/>
          <a:p>
            <a:fld id="{841461F6-A7C9-44CD-BE51-42966ECD89FF}" type="slidenum">
              <a:rPr lang="en-US" smtClean="0"/>
              <a:t>17</a:t>
            </a:fld>
            <a:endParaRPr lang="en-US"/>
          </a:p>
        </p:txBody>
      </p:sp>
    </p:spTree>
    <p:extLst>
      <p:ext uri="{BB962C8B-B14F-4D97-AF65-F5344CB8AC3E}">
        <p14:creationId xmlns:p14="http://schemas.microsoft.com/office/powerpoint/2010/main" val="3855835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Shaded area is standard dev</a:t>
            </a:r>
          </a:p>
          <a:p>
            <a:endParaRPr lang="en-US" dirty="0"/>
          </a:p>
          <a:p>
            <a:r>
              <a:rPr lang="en-US" dirty="0"/>
              <a:t>Ideal observer versus </a:t>
            </a:r>
            <a:r>
              <a:rPr lang="en-US" dirty="0" err="1"/>
              <a:t>empiral</a:t>
            </a:r>
            <a:r>
              <a:rPr lang="en-US" dirty="0"/>
              <a:t> data</a:t>
            </a:r>
          </a:p>
        </p:txBody>
      </p:sp>
      <p:sp>
        <p:nvSpPr>
          <p:cNvPr id="4" name="Slide Number Placeholder 3"/>
          <p:cNvSpPr>
            <a:spLocks noGrp="1"/>
          </p:cNvSpPr>
          <p:nvPr>
            <p:ph type="sldNum" sz="quarter" idx="5"/>
          </p:nvPr>
        </p:nvSpPr>
        <p:spPr/>
        <p:txBody>
          <a:bodyPr/>
          <a:lstStyle/>
          <a:p>
            <a:fld id="{841461F6-A7C9-44CD-BE51-42966ECD89FF}" type="slidenum">
              <a:rPr lang="en-US" smtClean="0"/>
              <a:t>18</a:t>
            </a:fld>
            <a:endParaRPr lang="en-US"/>
          </a:p>
        </p:txBody>
      </p:sp>
    </p:spTree>
    <p:extLst>
      <p:ext uri="{BB962C8B-B14F-4D97-AF65-F5344CB8AC3E}">
        <p14:creationId xmlns:p14="http://schemas.microsoft.com/office/powerpoint/2010/main" val="25164492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gn="l">
              <a:buAutoNum type="alphaLcParenR"/>
            </a:pPr>
            <a:r>
              <a:rPr lang="en-US" sz="1800" b="0" i="0" u="none" strike="noStrike" baseline="0" dirty="0">
                <a:solidFill>
                  <a:srgbClr val="000000"/>
                </a:solidFill>
                <a:latin typeface="AdvOTdd63dae3"/>
              </a:rPr>
              <a:t>Model of the in-silico representation of the neuronal network – red and blue lines indicate source-preference </a:t>
            </a:r>
            <a:r>
              <a:rPr lang="en-US" sz="1800" b="0" i="0" u="none" strike="noStrike" baseline="0" dirty="0" err="1">
                <a:solidFill>
                  <a:srgbClr val="000000"/>
                </a:solidFill>
                <a:latin typeface="AdvOTdd63dae3"/>
              </a:rPr>
              <a:t>connectivities</a:t>
            </a:r>
            <a:r>
              <a:rPr lang="en-US" sz="1800" b="0" i="0" u="none" strike="noStrike" baseline="0" dirty="0">
                <a:solidFill>
                  <a:srgbClr val="000000"/>
                </a:solidFill>
                <a:latin typeface="AdvOTdd63dae3"/>
              </a:rPr>
              <a:t>. These show again in b</a:t>
            </a:r>
          </a:p>
          <a:p>
            <a:pPr marL="342900" indent="-342900" algn="l">
              <a:buAutoNum type="alphaLcParenR"/>
            </a:pPr>
            <a:r>
              <a:rPr lang="en-US" sz="1800" b="0" i="0" u="none" strike="noStrike" baseline="0" dirty="0">
                <a:solidFill>
                  <a:srgbClr val="000000"/>
                </a:solidFill>
                <a:latin typeface="AdvOTdd63dae3"/>
              </a:rPr>
              <a:t>Empirically estimated synaptic connectivity descending theoretical free energy gradient</a:t>
            </a:r>
          </a:p>
          <a:p>
            <a:pPr marL="342900" indent="-342900" algn="l">
              <a:buAutoNum type="alphaLcParenR"/>
            </a:pPr>
            <a:r>
              <a:rPr lang="en-US" sz="1800" b="0" i="0" u="none" strike="noStrike" baseline="0" dirty="0">
                <a:solidFill>
                  <a:srgbClr val="000000"/>
                </a:solidFill>
                <a:latin typeface="AdvOTdd63dae3"/>
              </a:rPr>
              <a:t>Heatmap of posterior belief from generative model </a:t>
            </a:r>
          </a:p>
          <a:p>
            <a:pPr algn="l"/>
            <a:endParaRPr lang="en-US" sz="1800" b="0" i="0" u="none" strike="noStrike" baseline="0" dirty="0">
              <a:solidFill>
                <a:srgbClr val="000000"/>
              </a:solidFill>
              <a:latin typeface="AdvOTdd63dae3"/>
            </a:endParaRPr>
          </a:p>
          <a:p>
            <a:pPr algn="l"/>
            <a:r>
              <a:rPr lang="en-US" sz="1800" b="0" i="0" u="none" strike="noStrike" baseline="0" dirty="0">
                <a:solidFill>
                  <a:srgbClr val="000000"/>
                </a:solidFill>
                <a:latin typeface="AdvOTdd63dae3"/>
              </a:rPr>
              <a:t>The left stimuli group</a:t>
            </a:r>
          </a:p>
          <a:p>
            <a:pPr algn="l"/>
            <a:r>
              <a:rPr lang="en-US" sz="1800" b="0" i="0" u="none" strike="noStrike" baseline="0" dirty="0">
                <a:solidFill>
                  <a:srgbClr val="000000"/>
                </a:solidFill>
                <a:latin typeface="AdvOTdd63dae3"/>
              </a:rPr>
              <a:t>(</a:t>
            </a:r>
            <a:r>
              <a:rPr lang="en-US" sz="1800" b="0" i="0" u="none" strike="noStrike" baseline="0" dirty="0">
                <a:solidFill>
                  <a:srgbClr val="000000"/>
                </a:solidFill>
                <a:latin typeface="AdvOTcc1f6510.I"/>
              </a:rPr>
              <a:t>o</a:t>
            </a:r>
            <a:r>
              <a:rPr lang="en-US" sz="1800" b="0" i="0" u="none" strike="noStrike" baseline="0" dirty="0">
                <a:solidFill>
                  <a:srgbClr val="000000"/>
                </a:solidFill>
                <a:latin typeface="AdvOTdd63dae3"/>
              </a:rPr>
              <a:t>1, </a:t>
            </a:r>
            <a:r>
              <a:rPr lang="en-US" sz="1800" b="0" i="0" u="none" strike="noStrike" baseline="0" dirty="0">
                <a:solidFill>
                  <a:srgbClr val="000000"/>
                </a:solidFill>
                <a:latin typeface="AdvP4C4E59"/>
              </a:rPr>
              <a:t>. . . </a:t>
            </a:r>
            <a:r>
              <a:rPr lang="en-US" sz="1800" b="0" i="0" u="none" strike="noStrike" baseline="0" dirty="0">
                <a:solidFill>
                  <a:srgbClr val="000000"/>
                </a:solidFill>
                <a:latin typeface="AdvOTdd63dae3"/>
              </a:rPr>
              <a:t>,</a:t>
            </a:r>
            <a:r>
              <a:rPr lang="en-US" sz="1800" b="0" i="0" u="none" strike="noStrike" baseline="0" dirty="0">
                <a:solidFill>
                  <a:srgbClr val="000000"/>
                </a:solidFill>
                <a:latin typeface="AdvOTcc1f6510.I"/>
              </a:rPr>
              <a:t>o</a:t>
            </a:r>
            <a:r>
              <a:rPr lang="en-US" sz="1800" b="0" i="0" u="none" strike="noStrike" baseline="0" dirty="0">
                <a:solidFill>
                  <a:srgbClr val="000000"/>
                </a:solidFill>
                <a:latin typeface="AdvOTdd63dae3"/>
              </a:rPr>
              <a:t>16) in Fig. </a:t>
            </a:r>
            <a:r>
              <a:rPr lang="en-US" sz="1800" b="0" i="0" u="none" strike="noStrike" baseline="0" dirty="0">
                <a:solidFill>
                  <a:srgbClr val="0066CD"/>
                </a:solidFill>
                <a:latin typeface="AdvOTdd63dae3"/>
              </a:rPr>
              <a:t>1</a:t>
            </a:r>
            <a:r>
              <a:rPr lang="en-US" sz="1800" b="0" i="0" u="none" strike="noStrike" baseline="0" dirty="0">
                <a:solidFill>
                  <a:srgbClr val="000000"/>
                </a:solidFill>
                <a:latin typeface="AdvOTdd63dae3"/>
              </a:rPr>
              <a:t>a (left) took the value of source 1 with a 75% probability</a:t>
            </a:r>
          </a:p>
          <a:p>
            <a:pPr algn="l"/>
            <a:r>
              <a:rPr lang="en-US" sz="1800" b="0" i="0" u="none" strike="noStrike" baseline="0" dirty="0">
                <a:solidFill>
                  <a:srgbClr val="000000"/>
                </a:solidFill>
                <a:latin typeface="AdvOTdd63dae3"/>
              </a:rPr>
              <a:t>or the value of source 2 with a 25% probability. In contrast, the</a:t>
            </a:r>
          </a:p>
          <a:p>
            <a:pPr algn="l"/>
            <a:r>
              <a:rPr lang="en-US" sz="1800" b="0" i="0" u="none" strike="noStrike" baseline="0" dirty="0">
                <a:solidFill>
                  <a:srgbClr val="000000"/>
                </a:solidFill>
                <a:latin typeface="AdvOTdd63dae3"/>
              </a:rPr>
              <a:t>right group (</a:t>
            </a:r>
            <a:r>
              <a:rPr lang="en-US" sz="1800" b="0" i="0" u="none" strike="noStrike" baseline="0" dirty="0">
                <a:solidFill>
                  <a:srgbClr val="000000"/>
                </a:solidFill>
                <a:latin typeface="AdvOTcc1f6510.I"/>
              </a:rPr>
              <a:t>o</a:t>
            </a:r>
            <a:r>
              <a:rPr lang="en-US" sz="1800" b="0" i="0" u="none" strike="noStrike" baseline="0" dirty="0">
                <a:solidFill>
                  <a:srgbClr val="000000"/>
                </a:solidFill>
                <a:latin typeface="AdvOTdd63dae3"/>
              </a:rPr>
              <a:t>17, </a:t>
            </a:r>
            <a:r>
              <a:rPr lang="en-US" sz="1800" b="0" i="0" u="none" strike="noStrike" baseline="0" dirty="0">
                <a:solidFill>
                  <a:srgbClr val="000000"/>
                </a:solidFill>
                <a:latin typeface="AdvP4C4E59"/>
              </a:rPr>
              <a:t>. . . </a:t>
            </a:r>
            <a:r>
              <a:rPr lang="en-US" sz="1800" b="0" i="0" u="none" strike="noStrike" baseline="0" dirty="0">
                <a:solidFill>
                  <a:srgbClr val="000000"/>
                </a:solidFill>
                <a:latin typeface="AdvOTdd63dae3"/>
              </a:rPr>
              <a:t>,</a:t>
            </a:r>
            <a:r>
              <a:rPr lang="en-US" sz="1800" b="0" i="0" u="none" strike="noStrike" baseline="0" dirty="0">
                <a:solidFill>
                  <a:srgbClr val="000000"/>
                </a:solidFill>
                <a:latin typeface="AdvOTcc1f6510.I"/>
              </a:rPr>
              <a:t>o</a:t>
            </a:r>
            <a:r>
              <a:rPr lang="en-US" sz="1800" b="0" i="0" u="none" strike="noStrike" baseline="0" dirty="0">
                <a:solidFill>
                  <a:srgbClr val="000000"/>
                </a:solidFill>
                <a:latin typeface="AdvOTdd63dae3"/>
              </a:rPr>
              <a:t>32) took the value of source 1 or 2 with a 25% or</a:t>
            </a:r>
          </a:p>
          <a:p>
            <a:pPr algn="l"/>
            <a:r>
              <a:rPr lang="en-US" sz="1800" b="0" i="0" u="none" strike="noStrike" baseline="0" dirty="0">
                <a:solidFill>
                  <a:srgbClr val="000000"/>
                </a:solidFill>
                <a:latin typeface="AdvOTdd63dae3"/>
              </a:rPr>
              <a:t>75% probability, respectively</a:t>
            </a:r>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19</a:t>
            </a:fld>
            <a:endParaRPr lang="en-US"/>
          </a:p>
        </p:txBody>
      </p:sp>
    </p:spTree>
    <p:extLst>
      <p:ext uri="{BB962C8B-B14F-4D97-AF65-F5344CB8AC3E}">
        <p14:creationId xmlns:p14="http://schemas.microsoft.com/office/powerpoint/2010/main" val="26470880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Lex </a:t>
            </a:r>
            <a:r>
              <a:rPr lang="en-US" dirty="0" err="1"/>
              <a:t>Fridman</a:t>
            </a:r>
            <a:r>
              <a:rPr lang="en-US" dirty="0"/>
              <a:t> #99</a:t>
            </a:r>
          </a:p>
        </p:txBody>
      </p:sp>
      <p:sp>
        <p:nvSpPr>
          <p:cNvPr id="4" name="Slide Number Placeholder 3"/>
          <p:cNvSpPr>
            <a:spLocks noGrp="1"/>
          </p:cNvSpPr>
          <p:nvPr>
            <p:ph type="sldNum" sz="quarter" idx="5"/>
          </p:nvPr>
        </p:nvSpPr>
        <p:spPr/>
        <p:txBody>
          <a:bodyPr/>
          <a:lstStyle/>
          <a:p>
            <a:fld id="{841461F6-A7C9-44CD-BE51-42966ECD89FF}" type="slidenum">
              <a:rPr lang="en-US" smtClean="0"/>
              <a:t>24</a:t>
            </a:fld>
            <a:endParaRPr lang="en-US"/>
          </a:p>
        </p:txBody>
      </p:sp>
    </p:spTree>
    <p:extLst>
      <p:ext uri="{BB962C8B-B14F-4D97-AF65-F5344CB8AC3E}">
        <p14:creationId xmlns:p14="http://schemas.microsoft.com/office/powerpoint/2010/main" val="3075574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Bahnschrift" panose="020B0502040204020203" pitchFamily="34" charset="0"/>
              </a:rPr>
              <a:t>It is a principle of least action</a:t>
            </a:r>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3</a:t>
            </a:fld>
            <a:endParaRPr lang="en-US"/>
          </a:p>
        </p:txBody>
      </p:sp>
    </p:spTree>
    <p:extLst>
      <p:ext uri="{BB962C8B-B14F-4D97-AF65-F5344CB8AC3E}">
        <p14:creationId xmlns:p14="http://schemas.microsoft.com/office/powerpoint/2010/main" val="623041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Bahnschrift" panose="020B0502040204020203" pitchFamily="34" charset="0"/>
              </a:rPr>
              <a:t>It is a principle of least action</a:t>
            </a:r>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4</a:t>
            </a:fld>
            <a:endParaRPr lang="en-US"/>
          </a:p>
        </p:txBody>
      </p:sp>
    </p:spTree>
    <p:extLst>
      <p:ext uri="{BB962C8B-B14F-4D97-AF65-F5344CB8AC3E}">
        <p14:creationId xmlns:p14="http://schemas.microsoft.com/office/powerpoint/2010/main" val="20315908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DiverdaSansCom-Regular"/>
              </a:rPr>
              <a:t>The figure details a neuronal architecture that optimizes the conditional expectations of</a:t>
            </a:r>
          </a:p>
          <a:p>
            <a:pPr algn="l"/>
            <a:r>
              <a:rPr lang="en-US" sz="1800" b="0" i="0" u="none" strike="noStrike" baseline="0" dirty="0">
                <a:latin typeface="DiverdaSansCom-Regular"/>
              </a:rPr>
              <a:t>causes in hierarchical models of sensory input. It shows the putative cells of origin of forward</a:t>
            </a:r>
          </a:p>
          <a:p>
            <a:pPr algn="l"/>
            <a:r>
              <a:rPr lang="en-US" sz="1800" b="0" i="0" u="none" strike="noStrike" baseline="0" dirty="0">
                <a:latin typeface="DiverdaSansCom-Regular"/>
              </a:rPr>
              <a:t>driving connections that convey prediction error (grey arrows) from a lower area (for</a:t>
            </a:r>
          </a:p>
          <a:p>
            <a:pPr algn="l"/>
            <a:r>
              <a:rPr lang="en-US" sz="1800" b="0" i="0" u="none" strike="noStrike" baseline="0" dirty="0">
                <a:latin typeface="DiverdaSansCom-Regular"/>
              </a:rPr>
              <a:t>example, the lateral geniculate nucleus) to a higher area (for example, V1), and nonlinear</a:t>
            </a:r>
          </a:p>
          <a:p>
            <a:pPr algn="l"/>
            <a:r>
              <a:rPr lang="en-US" sz="1800" b="0" i="0" u="none" strike="noStrike" baseline="0" dirty="0">
                <a:latin typeface="DiverdaSansCom-Regular"/>
              </a:rPr>
              <a:t>backward connections (black arrows) that construct predictions41. These predictions try to</a:t>
            </a:r>
          </a:p>
          <a:p>
            <a:pPr algn="l"/>
            <a:r>
              <a:rPr lang="en-US" sz="1800" b="0" i="0" u="none" strike="noStrike" baseline="0" dirty="0">
                <a:latin typeface="DiverdaSansCom-Regular"/>
              </a:rPr>
              <a:t>explain away prediction error in lower levels.</a:t>
            </a:r>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6</a:t>
            </a:fld>
            <a:endParaRPr lang="en-US"/>
          </a:p>
        </p:txBody>
      </p:sp>
    </p:spTree>
    <p:extLst>
      <p:ext uri="{BB962C8B-B14F-4D97-AF65-F5344CB8AC3E}">
        <p14:creationId xmlns:p14="http://schemas.microsoft.com/office/powerpoint/2010/main" val="1590869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Agents can</a:t>
            </a:r>
          </a:p>
          <a:p>
            <a:pPr algn="l"/>
            <a:r>
              <a:rPr lang="en-US" sz="1800" b="0" i="0" u="none" strike="noStrike" baseline="0" dirty="0">
                <a:latin typeface="MinionPro-Regular"/>
              </a:rPr>
              <a:t>suppress free energy by changing the two things it depends</a:t>
            </a:r>
          </a:p>
          <a:p>
            <a:pPr algn="l"/>
            <a:r>
              <a:rPr lang="en-US" sz="1800" b="0" i="0" u="none" strike="noStrike" baseline="0" dirty="0">
                <a:latin typeface="MinionPro-Regular"/>
              </a:rPr>
              <a:t>on: they can change sensory input by acting on the world</a:t>
            </a:r>
          </a:p>
          <a:p>
            <a:pPr algn="l"/>
            <a:r>
              <a:rPr lang="en-US" sz="1800" b="0" i="0" u="none" strike="noStrike" baseline="0" dirty="0">
                <a:latin typeface="MinionPro-Regular"/>
              </a:rPr>
              <a:t>or they can change their recognition density by changing</a:t>
            </a:r>
          </a:p>
          <a:p>
            <a:pPr algn="l"/>
            <a:r>
              <a:rPr lang="en-US" sz="1800" b="0" i="0" u="none" strike="noStrike" baseline="0" dirty="0">
                <a:latin typeface="MinionPro-Regular"/>
              </a:rPr>
              <a:t>their internal states.</a:t>
            </a:r>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7</a:t>
            </a:fld>
            <a:endParaRPr lang="en-US"/>
          </a:p>
        </p:txBody>
      </p:sp>
    </p:spTree>
    <p:extLst>
      <p:ext uri="{BB962C8B-B14F-4D97-AF65-F5344CB8AC3E}">
        <p14:creationId xmlns:p14="http://schemas.microsoft.com/office/powerpoint/2010/main" val="41876019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MinionPro-Regular"/>
              </a:rPr>
              <a:t>This formulation shows that minimizing</a:t>
            </a:r>
          </a:p>
          <a:p>
            <a:pPr algn="l"/>
            <a:r>
              <a:rPr lang="en-US" sz="1800" b="0" i="0" u="none" strike="noStrike" baseline="0" dirty="0">
                <a:latin typeface="MinionPro-Regular"/>
              </a:rPr>
              <a:t>free energy by changing sensory data (without changing</a:t>
            </a:r>
          </a:p>
          <a:p>
            <a:pPr algn="l"/>
            <a:r>
              <a:rPr lang="en-US" sz="1800" b="0" i="0" u="none" strike="noStrike" baseline="0" dirty="0">
                <a:latin typeface="MinionPro-Regular"/>
              </a:rPr>
              <a:t>the recognition density) must increase the accuracy of</a:t>
            </a:r>
          </a:p>
          <a:p>
            <a:pPr algn="l"/>
            <a:r>
              <a:rPr lang="en-US" sz="1800" b="0" i="0" u="none" strike="noStrike" baseline="0" dirty="0">
                <a:latin typeface="MinionPro-Regular"/>
              </a:rPr>
              <a:t>an agent’s predictions. In short, the agent will selectively</a:t>
            </a:r>
          </a:p>
          <a:p>
            <a:pPr algn="l"/>
            <a:r>
              <a:rPr lang="en-US" sz="1800" b="0" i="0" u="none" strike="noStrike" baseline="0" dirty="0">
                <a:latin typeface="MinionPro-Regular"/>
              </a:rPr>
              <a:t>sample the sensory inputs that it expects. This is known</a:t>
            </a:r>
          </a:p>
          <a:p>
            <a:pPr algn="l"/>
            <a:r>
              <a:rPr lang="en-US" sz="1800" b="0" i="0" u="none" strike="noStrike" baseline="0" dirty="0">
                <a:latin typeface="MinionPro-Regular"/>
              </a:rPr>
              <a:t>as active inference16. An intuitive example of this process</a:t>
            </a:r>
          </a:p>
          <a:p>
            <a:pPr algn="l"/>
            <a:r>
              <a:rPr lang="en-US" sz="1800" b="0" i="0" u="none" strike="noStrike" baseline="0" dirty="0">
                <a:latin typeface="MinionPro-Regular"/>
              </a:rPr>
              <a:t>(when it is raised into consciousness) would be feeling</a:t>
            </a:r>
          </a:p>
          <a:p>
            <a:pPr algn="l"/>
            <a:r>
              <a:rPr lang="en-US" sz="1800" b="0" i="0" u="none" strike="noStrike" baseline="0" dirty="0">
                <a:latin typeface="MinionPro-Regular"/>
              </a:rPr>
              <a:t>our way in darkness: we anticipate what we might touch</a:t>
            </a:r>
          </a:p>
          <a:p>
            <a:pPr algn="l"/>
            <a:r>
              <a:rPr lang="en-US" sz="1800" b="0" i="0" u="none" strike="noStrike" baseline="0" dirty="0">
                <a:latin typeface="MinionPro-Regular"/>
              </a:rPr>
              <a:t>next and then try to confirm those expectations.</a:t>
            </a:r>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8</a:t>
            </a:fld>
            <a:endParaRPr lang="en-US"/>
          </a:p>
        </p:txBody>
      </p:sp>
    </p:spTree>
    <p:extLst>
      <p:ext uri="{BB962C8B-B14F-4D97-AF65-F5344CB8AC3E}">
        <p14:creationId xmlns:p14="http://schemas.microsoft.com/office/powerpoint/2010/main" val="23830819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Bahnschrift" panose="020B0502040204020203" pitchFamily="34" charset="0"/>
              </a:rPr>
              <a:t>(Any method for minimizing uncertainty)</a:t>
            </a:r>
          </a:p>
          <a:p>
            <a:endParaRPr lang="en-US" dirty="0"/>
          </a:p>
        </p:txBody>
      </p:sp>
      <p:sp>
        <p:nvSpPr>
          <p:cNvPr id="4" name="Slide Number Placeholder 3"/>
          <p:cNvSpPr>
            <a:spLocks noGrp="1"/>
          </p:cNvSpPr>
          <p:nvPr>
            <p:ph type="sldNum" sz="quarter" idx="5"/>
          </p:nvPr>
        </p:nvSpPr>
        <p:spPr/>
        <p:txBody>
          <a:bodyPr/>
          <a:lstStyle/>
          <a:p>
            <a:fld id="{841461F6-A7C9-44CD-BE51-42966ECD89FF}" type="slidenum">
              <a:rPr lang="en-US" smtClean="0"/>
              <a:t>10</a:t>
            </a:fld>
            <a:endParaRPr lang="en-US"/>
          </a:p>
        </p:txBody>
      </p:sp>
    </p:spTree>
    <p:extLst>
      <p:ext uri="{BB962C8B-B14F-4D97-AF65-F5344CB8AC3E}">
        <p14:creationId xmlns:p14="http://schemas.microsoft.com/office/powerpoint/2010/main" val="21796587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Variational bayes is a family of techniques for approximating posterior probability of unobserved variables</a:t>
            </a:r>
          </a:p>
        </p:txBody>
      </p:sp>
      <p:sp>
        <p:nvSpPr>
          <p:cNvPr id="4" name="Slide Number Placeholder 3"/>
          <p:cNvSpPr>
            <a:spLocks noGrp="1"/>
          </p:cNvSpPr>
          <p:nvPr>
            <p:ph type="sldNum" sz="quarter" idx="5"/>
          </p:nvPr>
        </p:nvSpPr>
        <p:spPr/>
        <p:txBody>
          <a:bodyPr/>
          <a:lstStyle/>
          <a:p>
            <a:fld id="{841461F6-A7C9-44CD-BE51-42966ECD89FF}" type="slidenum">
              <a:rPr lang="en-US" smtClean="0"/>
              <a:t>11</a:t>
            </a:fld>
            <a:endParaRPr lang="en-US"/>
          </a:p>
        </p:txBody>
      </p:sp>
    </p:spTree>
    <p:extLst>
      <p:ext uri="{BB962C8B-B14F-4D97-AF65-F5344CB8AC3E}">
        <p14:creationId xmlns:p14="http://schemas.microsoft.com/office/powerpoint/2010/main" val="7979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the neurons recognize the hidden sources?</a:t>
            </a:r>
          </a:p>
        </p:txBody>
      </p:sp>
      <p:sp>
        <p:nvSpPr>
          <p:cNvPr id="4" name="Slide Number Placeholder 3"/>
          <p:cNvSpPr>
            <a:spLocks noGrp="1"/>
          </p:cNvSpPr>
          <p:nvPr>
            <p:ph type="sldNum" sz="quarter" idx="5"/>
          </p:nvPr>
        </p:nvSpPr>
        <p:spPr/>
        <p:txBody>
          <a:bodyPr/>
          <a:lstStyle/>
          <a:p>
            <a:fld id="{841461F6-A7C9-44CD-BE51-42966ECD89FF}" type="slidenum">
              <a:rPr lang="en-US" smtClean="0"/>
              <a:t>12</a:t>
            </a:fld>
            <a:endParaRPr lang="en-US"/>
          </a:p>
        </p:txBody>
      </p:sp>
    </p:spTree>
    <p:extLst>
      <p:ext uri="{BB962C8B-B14F-4D97-AF65-F5344CB8AC3E}">
        <p14:creationId xmlns:p14="http://schemas.microsoft.com/office/powerpoint/2010/main" val="1300142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B637A-6CE7-90E8-B32A-5259CC39512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D657907-89A0-133C-0CC9-652677C86D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1CEA908-55ED-6031-24E3-C3692C642962}"/>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5" name="Footer Placeholder 4">
            <a:extLst>
              <a:ext uri="{FF2B5EF4-FFF2-40B4-BE49-F238E27FC236}">
                <a16:creationId xmlns:a16="http://schemas.microsoft.com/office/drawing/2014/main" id="{EED6C19C-091B-2345-99BD-FBB5D71AA0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6D5E6E-3D21-78BF-7CA8-A68FC056EA8E}"/>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24185058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0CECFC-89B2-0C66-D854-2083935617B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9C92D01-83CA-BAF7-C962-09E814B1625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F6E604-A467-5A75-AAAC-847C17CBC65D}"/>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5" name="Footer Placeholder 4">
            <a:extLst>
              <a:ext uri="{FF2B5EF4-FFF2-40B4-BE49-F238E27FC236}">
                <a16:creationId xmlns:a16="http://schemas.microsoft.com/office/drawing/2014/main" id="{9DC72349-933D-4CCF-94CE-370A4D02CD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110406-6F31-C695-6503-FB6103C4B684}"/>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13771900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7E03325-4FE7-2857-044A-A16654EB1F2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9141DD3-208A-AF2F-4AAE-9DD2CFB9E96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48344B0-145F-B16D-A99B-5049DEC8CC9C}"/>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5" name="Footer Placeholder 4">
            <a:extLst>
              <a:ext uri="{FF2B5EF4-FFF2-40B4-BE49-F238E27FC236}">
                <a16:creationId xmlns:a16="http://schemas.microsoft.com/office/drawing/2014/main" id="{0ED97D71-1EA9-D403-9F53-E9DF81D3B8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4A93D-7848-06C5-1F75-A4C12D72F7E7}"/>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2033326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12B29-F785-A03F-1FEF-55D05AF2EB2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687A46-0BF9-B543-8C8B-55F27F900C8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C133B7-7396-AAF8-1210-B4075C8BC842}"/>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5" name="Footer Placeholder 4">
            <a:extLst>
              <a:ext uri="{FF2B5EF4-FFF2-40B4-BE49-F238E27FC236}">
                <a16:creationId xmlns:a16="http://schemas.microsoft.com/office/drawing/2014/main" id="{7CCF3106-FF51-344E-434D-F49747BB13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B62B3B-7F40-4A6B-0516-04A581CA354D}"/>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85064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1E598-19A6-E98F-116F-21FDB67DC70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7B6051-7AEA-0DD1-C863-B402141BD62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71063BE-09A3-6E2C-CDF2-8B1158A3F499}"/>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5" name="Footer Placeholder 4">
            <a:extLst>
              <a:ext uri="{FF2B5EF4-FFF2-40B4-BE49-F238E27FC236}">
                <a16:creationId xmlns:a16="http://schemas.microsoft.com/office/drawing/2014/main" id="{F8796631-47C1-9A61-B782-4200BD50A2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05BA74-AEE4-5EE4-48C8-F1E9BEDBCA8A}"/>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3411615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90C28-AAC6-410B-8977-6AB890CA69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3459BD-E940-99D8-1126-74BD82DB50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896DEB9-F098-F004-D5B9-9BA8108724E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10616CF-A41E-9ADD-52DE-CFF27B759878}"/>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6" name="Footer Placeholder 5">
            <a:extLst>
              <a:ext uri="{FF2B5EF4-FFF2-40B4-BE49-F238E27FC236}">
                <a16:creationId xmlns:a16="http://schemas.microsoft.com/office/drawing/2014/main" id="{F6522E2F-0337-EACF-B53E-3E74AB599C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125195-C433-4BE5-E46E-94EB2825E3E3}"/>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1679177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F7865-DA11-E775-F237-E239A35CD73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3931C6-9AF1-3163-9130-73125C31DD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214B2C0-0D79-E77F-76BC-46F68FE916E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6E43F2-FDBF-DC22-78C1-925C8C5A34D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BF48EE-0C10-2642-56EB-8FC759F425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57B7E2-6981-7F6A-23BB-5DBB86D02896}"/>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8" name="Footer Placeholder 7">
            <a:extLst>
              <a:ext uri="{FF2B5EF4-FFF2-40B4-BE49-F238E27FC236}">
                <a16:creationId xmlns:a16="http://schemas.microsoft.com/office/drawing/2014/main" id="{2BA79D38-3889-5EFC-75FC-3ECC46A387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F6E608A-929A-1072-E8F0-163656FE8CA8}"/>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1620207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A5995-A391-C32B-569E-36FD9C3BD1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715B97B-A7A9-A3B8-F29B-B8908C5B3236}"/>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4" name="Footer Placeholder 3">
            <a:extLst>
              <a:ext uri="{FF2B5EF4-FFF2-40B4-BE49-F238E27FC236}">
                <a16:creationId xmlns:a16="http://schemas.microsoft.com/office/drawing/2014/main" id="{2FF7D0A5-0CAF-1671-92DE-9B78C9A15C3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E21DC18-9474-87BC-11CE-FA5C474C54FA}"/>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3886411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9AFE25-B6C6-7578-2681-34E11B313B74}"/>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3" name="Footer Placeholder 2">
            <a:extLst>
              <a:ext uri="{FF2B5EF4-FFF2-40B4-BE49-F238E27FC236}">
                <a16:creationId xmlns:a16="http://schemas.microsoft.com/office/drawing/2014/main" id="{0C1B1D6F-8B8C-7AC0-1110-E64BE7846D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263EDCA-95BA-CC71-B1E5-9A11DA82069E}"/>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11669030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9DB14-9168-C2A8-F234-63CE674FFC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6B0BA00-2259-1AC6-154F-0AA59D2721A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0BE7FF7-36BB-3250-E50C-46ECF92026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26665DE-92A2-9C74-FA79-311F271F9A8C}"/>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6" name="Footer Placeholder 5">
            <a:extLst>
              <a:ext uri="{FF2B5EF4-FFF2-40B4-BE49-F238E27FC236}">
                <a16:creationId xmlns:a16="http://schemas.microsoft.com/office/drawing/2014/main" id="{4E5359AC-BA18-81FE-12FA-EADE7AF434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535D57-97DB-30F0-4AC0-3915C0A98609}"/>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100530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45590-8E7B-A0E4-2467-7E0E12A4D4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2CE15FE-920B-701A-B261-AB006B614F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DABC64-564D-FC17-EC06-D863D1DF7D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A61CC3-F6DB-6BA4-F2CE-F683CDF55F1C}"/>
              </a:ext>
            </a:extLst>
          </p:cNvPr>
          <p:cNvSpPr>
            <a:spLocks noGrp="1"/>
          </p:cNvSpPr>
          <p:nvPr>
            <p:ph type="dt" sz="half" idx="10"/>
          </p:nvPr>
        </p:nvSpPr>
        <p:spPr/>
        <p:txBody>
          <a:bodyPr/>
          <a:lstStyle/>
          <a:p>
            <a:fld id="{9C11B8A5-06CC-4117-B47C-AE4C4D0D4FA3}" type="datetimeFigureOut">
              <a:rPr lang="en-US" smtClean="0"/>
              <a:t>5/29/2024</a:t>
            </a:fld>
            <a:endParaRPr lang="en-US"/>
          </a:p>
        </p:txBody>
      </p:sp>
      <p:sp>
        <p:nvSpPr>
          <p:cNvPr id="6" name="Footer Placeholder 5">
            <a:extLst>
              <a:ext uri="{FF2B5EF4-FFF2-40B4-BE49-F238E27FC236}">
                <a16:creationId xmlns:a16="http://schemas.microsoft.com/office/drawing/2014/main" id="{417D3F14-83C3-B7A7-FAD3-65EC5EB180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B2A214-367F-C04F-52F1-2A7530A02863}"/>
              </a:ext>
            </a:extLst>
          </p:cNvPr>
          <p:cNvSpPr>
            <a:spLocks noGrp="1"/>
          </p:cNvSpPr>
          <p:nvPr>
            <p:ph type="sldNum" sz="quarter" idx="12"/>
          </p:nvPr>
        </p:nvSpPr>
        <p:spPr/>
        <p:txBody>
          <a:bodyPr/>
          <a:lstStyle/>
          <a:p>
            <a:fld id="{DA50308F-93A4-4FCB-BEF4-C5D2F1A989C7}" type="slidenum">
              <a:rPr lang="en-US" smtClean="0"/>
              <a:t>‹#›</a:t>
            </a:fld>
            <a:endParaRPr lang="en-US"/>
          </a:p>
        </p:txBody>
      </p:sp>
    </p:spTree>
    <p:extLst>
      <p:ext uri="{BB962C8B-B14F-4D97-AF65-F5344CB8AC3E}">
        <p14:creationId xmlns:p14="http://schemas.microsoft.com/office/powerpoint/2010/main" val="2973191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865FFAD-27BD-9697-30CB-950CD1248A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1CC425-C8D8-43CC-02FB-5848D87537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434E35-369B-BF77-2E5A-6E5207C31E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C11B8A5-06CC-4117-B47C-AE4C4D0D4FA3}" type="datetimeFigureOut">
              <a:rPr lang="en-US" smtClean="0"/>
              <a:t>5/29/2024</a:t>
            </a:fld>
            <a:endParaRPr lang="en-US"/>
          </a:p>
        </p:txBody>
      </p:sp>
      <p:sp>
        <p:nvSpPr>
          <p:cNvPr id="5" name="Footer Placeholder 4">
            <a:extLst>
              <a:ext uri="{FF2B5EF4-FFF2-40B4-BE49-F238E27FC236}">
                <a16:creationId xmlns:a16="http://schemas.microsoft.com/office/drawing/2014/main" id="{38C4C279-BF05-5882-A27A-7F9B51F6DC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3113118-5261-0454-E15E-73BD9EDBE5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A50308F-93A4-4FCB-BEF4-C5D2F1A989C7}" type="slidenum">
              <a:rPr lang="en-US" smtClean="0"/>
              <a:t>‹#›</a:t>
            </a:fld>
            <a:endParaRPr lang="en-US"/>
          </a:p>
        </p:txBody>
      </p:sp>
    </p:spTree>
    <p:extLst>
      <p:ext uri="{BB962C8B-B14F-4D97-AF65-F5344CB8AC3E}">
        <p14:creationId xmlns:p14="http://schemas.microsoft.com/office/powerpoint/2010/main" val="32884457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74689-5E8A-C57F-519C-D37E37631561}"/>
              </a:ext>
            </a:extLst>
          </p:cNvPr>
          <p:cNvSpPr>
            <a:spLocks noGrp="1"/>
          </p:cNvSpPr>
          <p:nvPr>
            <p:ph type="ctrTitle"/>
          </p:nvPr>
        </p:nvSpPr>
        <p:spPr>
          <a:xfrm>
            <a:off x="996696" y="1041400"/>
            <a:ext cx="10198608" cy="2387600"/>
          </a:xfrm>
        </p:spPr>
        <p:txBody>
          <a:bodyPr>
            <a:normAutofit/>
          </a:bodyPr>
          <a:lstStyle/>
          <a:p>
            <a:r>
              <a:rPr lang="en-US" sz="4000" dirty="0">
                <a:solidFill>
                  <a:srgbClr val="C00000"/>
                </a:solidFill>
                <a:latin typeface="Bahnschrift" panose="020B0502040204020203" pitchFamily="34" charset="0"/>
              </a:rPr>
              <a:t>Experimental validation of the free-energy</a:t>
            </a:r>
            <a:br>
              <a:rPr lang="en-US" sz="4000" dirty="0">
                <a:solidFill>
                  <a:srgbClr val="C00000"/>
                </a:solidFill>
                <a:latin typeface="Bahnschrift" panose="020B0502040204020203" pitchFamily="34" charset="0"/>
              </a:rPr>
            </a:br>
            <a:r>
              <a:rPr lang="en-US" sz="4000" dirty="0">
                <a:solidFill>
                  <a:srgbClr val="C00000"/>
                </a:solidFill>
                <a:latin typeface="Bahnschrift" panose="020B0502040204020203" pitchFamily="34" charset="0"/>
              </a:rPr>
              <a:t>principle with in vitro neural networks</a:t>
            </a:r>
          </a:p>
        </p:txBody>
      </p:sp>
      <p:sp>
        <p:nvSpPr>
          <p:cNvPr id="3" name="Subtitle 2">
            <a:extLst>
              <a:ext uri="{FF2B5EF4-FFF2-40B4-BE49-F238E27FC236}">
                <a16:creationId xmlns:a16="http://schemas.microsoft.com/office/drawing/2014/main" id="{0FA725CA-BF91-2DC0-5C0E-4388CEEEBE18}"/>
              </a:ext>
            </a:extLst>
          </p:cNvPr>
          <p:cNvSpPr>
            <a:spLocks noGrp="1"/>
          </p:cNvSpPr>
          <p:nvPr>
            <p:ph type="subTitle" idx="1"/>
          </p:nvPr>
        </p:nvSpPr>
        <p:spPr/>
        <p:txBody>
          <a:bodyPr/>
          <a:lstStyle/>
          <a:p>
            <a:r>
              <a:rPr lang="en-US" sz="2800" dirty="0">
                <a:solidFill>
                  <a:schemeClr val="tx1">
                    <a:lumMod val="65000"/>
                    <a:lumOff val="35000"/>
                  </a:schemeClr>
                </a:solidFill>
                <a:latin typeface="Bahnschrift" panose="020B0502040204020203" pitchFamily="34" charset="0"/>
              </a:rPr>
              <a:t>Isomura, Kotani, Jimbo &amp; Friston</a:t>
            </a:r>
          </a:p>
          <a:p>
            <a:r>
              <a:rPr lang="en-US" sz="1800" dirty="0">
                <a:solidFill>
                  <a:schemeClr val="tx1">
                    <a:lumMod val="65000"/>
                    <a:lumOff val="35000"/>
                  </a:schemeClr>
                </a:solidFill>
                <a:latin typeface="Bahnschrift" panose="020B0502040204020203" pitchFamily="34" charset="0"/>
              </a:rPr>
              <a:t>Nature Communications 2023</a:t>
            </a:r>
          </a:p>
        </p:txBody>
      </p:sp>
    </p:spTree>
    <p:extLst>
      <p:ext uri="{BB962C8B-B14F-4D97-AF65-F5344CB8AC3E}">
        <p14:creationId xmlns:p14="http://schemas.microsoft.com/office/powerpoint/2010/main" val="7487536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FEP: a unified brain theory? (2010)</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9695688" cy="4351338"/>
          </a:xfrm>
        </p:spPr>
        <p:txBody>
          <a:bodyPr/>
          <a:lstStyle/>
          <a:p>
            <a:r>
              <a:rPr lang="en-US" dirty="0">
                <a:latin typeface="Bahnschrift" panose="020B0502040204020203" pitchFamily="34" charset="0"/>
              </a:rPr>
              <a:t>Free energy principle fits with:</a:t>
            </a:r>
          </a:p>
          <a:p>
            <a:pPr lvl="1"/>
            <a:r>
              <a:rPr lang="en-US" dirty="0">
                <a:latin typeface="Bahnschrift" panose="020B0502040204020203" pitchFamily="34" charset="0"/>
              </a:rPr>
              <a:t>Bayesian brain</a:t>
            </a:r>
          </a:p>
          <a:p>
            <a:pPr lvl="1"/>
            <a:r>
              <a:rPr lang="en-US" dirty="0">
                <a:latin typeface="Bahnschrift" panose="020B0502040204020203" pitchFamily="34" charset="0"/>
              </a:rPr>
              <a:t>Predictive coding</a:t>
            </a:r>
          </a:p>
          <a:p>
            <a:pPr lvl="1"/>
            <a:r>
              <a:rPr lang="en-US" dirty="0">
                <a:latin typeface="Bahnschrift" panose="020B0502040204020203" pitchFamily="34" charset="0"/>
              </a:rPr>
              <a:t>Information Theory</a:t>
            </a:r>
          </a:p>
          <a:p>
            <a:pPr lvl="1"/>
            <a:r>
              <a:rPr lang="en-US" dirty="0">
                <a:latin typeface="Bahnschrift" panose="020B0502040204020203" pitchFamily="34" charset="0"/>
              </a:rPr>
              <a:t>Stochastic Gradient Descent</a:t>
            </a:r>
          </a:p>
          <a:p>
            <a:pPr lvl="1"/>
            <a:r>
              <a:rPr lang="en-US" dirty="0">
                <a:latin typeface="Bahnschrift" panose="020B0502040204020203" pitchFamily="34" charset="0"/>
              </a:rPr>
              <a:t>You name it.</a:t>
            </a:r>
          </a:p>
          <a:p>
            <a:pPr lvl="1"/>
            <a:endParaRPr lang="en-US" dirty="0">
              <a:latin typeface="Bahnschrift" panose="020B0502040204020203" pitchFamily="34" charset="0"/>
            </a:endParaRPr>
          </a:p>
        </p:txBody>
      </p:sp>
    </p:spTree>
    <p:extLst>
      <p:ext uri="{BB962C8B-B14F-4D97-AF65-F5344CB8AC3E}">
        <p14:creationId xmlns:p14="http://schemas.microsoft.com/office/powerpoint/2010/main" val="2759257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a:solidFill>
                  <a:srgbClr val="C00000"/>
                </a:solidFill>
                <a:latin typeface="Bahnschrift" panose="020B0502040204020203" pitchFamily="34" charset="0"/>
              </a:rPr>
              <a:t>Isomura et al. (2023)</a:t>
            </a:r>
            <a:endParaRPr lang="en-US" dirty="0">
              <a:solidFill>
                <a:srgbClr val="C00000"/>
              </a:solidFill>
              <a:latin typeface="Bahnschrift" panose="020B0502040204020203" pitchFamily="34" charset="0"/>
            </a:endParaRP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p:txBody>
          <a:bodyPr/>
          <a:lstStyle/>
          <a:p>
            <a:r>
              <a:rPr lang="en-US" dirty="0">
                <a:latin typeface="Bahnschrift" panose="020B0502040204020203" pitchFamily="34" charset="0"/>
              </a:rPr>
              <a:t>Attempts to validate the FEP in vitro:</a:t>
            </a:r>
          </a:p>
          <a:p>
            <a:pPr lvl="1"/>
            <a:r>
              <a:rPr lang="en-US" dirty="0">
                <a:latin typeface="Bahnschrift" panose="020B0502040204020203" pitchFamily="34" charset="0"/>
              </a:rPr>
              <a:t>Cultured “neuronal network” learns source separation.</a:t>
            </a:r>
          </a:p>
          <a:p>
            <a:pPr lvl="1"/>
            <a:r>
              <a:rPr lang="en-US" dirty="0">
                <a:latin typeface="Bahnschrift" panose="020B0502040204020203" pitchFamily="34" charset="0"/>
              </a:rPr>
              <a:t>Will it act like a variational Bayes model?</a:t>
            </a:r>
          </a:p>
        </p:txBody>
      </p:sp>
    </p:spTree>
    <p:extLst>
      <p:ext uri="{BB962C8B-B14F-4D97-AF65-F5344CB8AC3E}">
        <p14:creationId xmlns:p14="http://schemas.microsoft.com/office/powerpoint/2010/main" val="42705874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a:xfrm>
            <a:off x="838200" y="365125"/>
            <a:ext cx="5650282" cy="1325563"/>
          </a:xfrm>
        </p:spPr>
        <p:txBody>
          <a:bodyPr/>
          <a:lstStyle/>
          <a:p>
            <a:r>
              <a:rPr lang="en-US" dirty="0">
                <a:solidFill>
                  <a:srgbClr val="C00000"/>
                </a:solidFill>
                <a:latin typeface="Bahnschrift" panose="020B0502040204020203" pitchFamily="34" charset="0"/>
              </a:rPr>
              <a:t>Isomura et al. (2023)</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11136682" cy="4351338"/>
          </a:xfrm>
        </p:spPr>
        <p:txBody>
          <a:bodyPr/>
          <a:lstStyle/>
          <a:p>
            <a:r>
              <a:rPr lang="en-US" dirty="0">
                <a:latin typeface="Bahnschrift" panose="020B0502040204020203" pitchFamily="34" charset="0"/>
              </a:rPr>
              <a:t>Rat neurons are cultured on micro electrode array (MEA).</a:t>
            </a:r>
          </a:p>
          <a:p>
            <a:r>
              <a:rPr lang="en-US" dirty="0">
                <a:latin typeface="Bahnschrift" panose="020B0502040204020203" pitchFamily="34" charset="0"/>
              </a:rPr>
              <a:t>Two hidden sources stimulate neurons via mixed outputs.</a:t>
            </a:r>
          </a:p>
          <a:p>
            <a:r>
              <a:rPr lang="en-US" dirty="0">
                <a:latin typeface="Bahnschrift" panose="020B0502040204020203" pitchFamily="34" charset="0"/>
              </a:rPr>
              <a:t>Can the FEP predict the self-organization of neuronal networks? </a:t>
            </a:r>
          </a:p>
        </p:txBody>
      </p:sp>
    </p:spTree>
    <p:extLst>
      <p:ext uri="{BB962C8B-B14F-4D97-AF65-F5344CB8AC3E}">
        <p14:creationId xmlns:p14="http://schemas.microsoft.com/office/powerpoint/2010/main" val="32547276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Experiment</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10067693" cy="4351338"/>
          </a:xfrm>
        </p:spPr>
        <p:txBody>
          <a:bodyPr/>
          <a:lstStyle/>
          <a:p>
            <a:r>
              <a:rPr lang="en-US" dirty="0">
                <a:latin typeface="Bahnschrift" panose="020B0502040204020203" pitchFamily="34" charset="0"/>
              </a:rPr>
              <a:t>100 sessions / 10 days</a:t>
            </a:r>
          </a:p>
          <a:p>
            <a:r>
              <a:rPr lang="en-US" dirty="0">
                <a:latin typeface="Bahnschrift" panose="020B0502040204020203" pitchFamily="34" charset="0"/>
              </a:rPr>
              <a:t>21 cell cultures</a:t>
            </a:r>
          </a:p>
        </p:txBody>
      </p:sp>
      <p:pic>
        <p:nvPicPr>
          <p:cNvPr id="4" name="Picture 2">
            <a:extLst>
              <a:ext uri="{FF2B5EF4-FFF2-40B4-BE49-F238E27FC236}">
                <a16:creationId xmlns:a16="http://schemas.microsoft.com/office/drawing/2014/main" id="{BF4622CC-405C-5F49-ACCD-2A6BBE1B72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 b="-3"/>
          <a:stretch/>
        </p:blipFill>
        <p:spPr bwMode="auto">
          <a:xfrm>
            <a:off x="6096000" y="1036212"/>
            <a:ext cx="5456663" cy="5456663"/>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36798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Experiment</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4168698" cy="4351338"/>
          </a:xfrm>
        </p:spPr>
        <p:txBody>
          <a:bodyPr/>
          <a:lstStyle/>
          <a:p>
            <a:r>
              <a:rPr lang="en-US" dirty="0">
                <a:latin typeface="Bahnschrift" panose="020B0502040204020203" pitchFamily="34" charset="0"/>
              </a:rPr>
              <a:t>256s session</a:t>
            </a:r>
          </a:p>
          <a:p>
            <a:r>
              <a:rPr lang="en-US" dirty="0">
                <a:latin typeface="Bahnschrift" panose="020B0502040204020203" pitchFamily="34" charset="0"/>
              </a:rPr>
              <a:t>Random stimulation (32 sites) every second</a:t>
            </a:r>
          </a:p>
          <a:p>
            <a:r>
              <a:rPr lang="en-US" dirty="0">
                <a:latin typeface="Bahnschrift" panose="020B0502040204020203" pitchFamily="34" charset="0"/>
              </a:rPr>
              <a:t>244s rest period</a:t>
            </a:r>
          </a:p>
        </p:txBody>
      </p:sp>
      <p:pic>
        <p:nvPicPr>
          <p:cNvPr id="4" name="Picture 2">
            <a:extLst>
              <a:ext uri="{FF2B5EF4-FFF2-40B4-BE49-F238E27FC236}">
                <a16:creationId xmlns:a16="http://schemas.microsoft.com/office/drawing/2014/main" id="{5E2005A2-A683-FBCB-6D41-89EDF9134E2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 b="-3"/>
          <a:stretch/>
        </p:blipFill>
        <p:spPr bwMode="auto">
          <a:xfrm>
            <a:off x="6096000" y="1036212"/>
            <a:ext cx="5456663" cy="5456663"/>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7178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screenshot of a computer&#10;&#10;Description automatically generated">
            <a:extLst>
              <a:ext uri="{FF2B5EF4-FFF2-40B4-BE49-F238E27FC236}">
                <a16:creationId xmlns:a16="http://schemas.microsoft.com/office/drawing/2014/main" id="{56CEAA18-958D-B154-6C3F-6104246AF9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508" y="984238"/>
            <a:ext cx="11246984" cy="4889524"/>
          </a:xfrm>
          <a:prstGeom prst="rect">
            <a:avLst/>
          </a:prstGeom>
        </p:spPr>
      </p:pic>
    </p:spTree>
    <p:extLst>
      <p:ext uri="{BB962C8B-B14F-4D97-AF65-F5344CB8AC3E}">
        <p14:creationId xmlns:p14="http://schemas.microsoft.com/office/powerpoint/2010/main" val="39205218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Experiment</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11136682" cy="4351338"/>
          </a:xfrm>
        </p:spPr>
        <p:txBody>
          <a:bodyPr/>
          <a:lstStyle/>
          <a:p>
            <a:r>
              <a:rPr lang="en-US" dirty="0">
                <a:latin typeface="Bahnschrift" panose="020B0502040204020203" pitchFamily="34" charset="0"/>
              </a:rPr>
              <a:t>Reverse engineer generative model from neuronal responses.</a:t>
            </a:r>
          </a:p>
          <a:p>
            <a:r>
              <a:rPr lang="en-US" dirty="0">
                <a:latin typeface="Bahnschrift" panose="020B0502040204020203" pitchFamily="34" charset="0"/>
              </a:rPr>
              <a:t>Compare empirically-derived against with Bayes-ideal model.</a:t>
            </a:r>
          </a:p>
        </p:txBody>
      </p:sp>
    </p:spTree>
    <p:extLst>
      <p:ext uri="{BB962C8B-B14F-4D97-AF65-F5344CB8AC3E}">
        <p14:creationId xmlns:p14="http://schemas.microsoft.com/office/powerpoint/2010/main" val="17893535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6CEAA18-958D-B154-6C3F-6104246AF9F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3838" y="984238"/>
            <a:ext cx="10284324" cy="4889524"/>
          </a:xfrm>
          <a:prstGeom prst="rect">
            <a:avLst/>
          </a:prstGeom>
        </p:spPr>
      </p:pic>
    </p:spTree>
    <p:extLst>
      <p:ext uri="{BB962C8B-B14F-4D97-AF65-F5344CB8AC3E}">
        <p14:creationId xmlns:p14="http://schemas.microsoft.com/office/powerpoint/2010/main" val="8159948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6CEAA18-958D-B154-6C3F-6104246AF9F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53838" y="984238"/>
            <a:ext cx="10284324" cy="4889523"/>
          </a:xfrm>
          <a:prstGeom prst="rect">
            <a:avLst/>
          </a:prstGeom>
        </p:spPr>
      </p:pic>
    </p:spTree>
    <p:extLst>
      <p:ext uri="{BB962C8B-B14F-4D97-AF65-F5344CB8AC3E}">
        <p14:creationId xmlns:p14="http://schemas.microsoft.com/office/powerpoint/2010/main" val="31489556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6CEAA18-958D-B154-6C3F-6104246AF9F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972000" y="713280"/>
            <a:ext cx="10247999" cy="5732063"/>
          </a:xfrm>
          <a:prstGeom prst="rect">
            <a:avLst/>
          </a:prstGeom>
        </p:spPr>
      </p:pic>
    </p:spTree>
    <p:extLst>
      <p:ext uri="{BB962C8B-B14F-4D97-AF65-F5344CB8AC3E}">
        <p14:creationId xmlns:p14="http://schemas.microsoft.com/office/powerpoint/2010/main" val="8289610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a:solidFill>
                  <a:srgbClr val="C00000"/>
                </a:solidFill>
                <a:latin typeface="Bahnschrift" panose="020B0502040204020203" pitchFamily="34" charset="0"/>
              </a:rPr>
              <a:t>Free Energy Principle</a:t>
            </a:r>
            <a:endParaRPr lang="en-US" dirty="0">
              <a:solidFill>
                <a:srgbClr val="C00000"/>
              </a:solidFill>
              <a:latin typeface="Bahnschrift" panose="020B0502040204020203" pitchFamily="34" charset="0"/>
            </a:endParaRP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11113008" cy="4351338"/>
          </a:xfrm>
        </p:spPr>
        <p:txBody>
          <a:bodyPr/>
          <a:lstStyle/>
          <a:p>
            <a:r>
              <a:rPr lang="en-US">
                <a:latin typeface="Bahnschrift" panose="020B0502040204020203" pitchFamily="34" charset="0"/>
              </a:rPr>
              <a:t>Karl Friston</a:t>
            </a:r>
          </a:p>
          <a:p>
            <a:pPr lvl="1"/>
            <a:r>
              <a:rPr lang="en-US" sz="2000">
                <a:latin typeface="Bahnschrift" panose="020B0502040204020203" pitchFamily="34" charset="0"/>
              </a:rPr>
              <a:t>Statistical </a:t>
            </a:r>
            <a:r>
              <a:rPr lang="en-US" sz="2000" dirty="0">
                <a:latin typeface="Bahnschrift" panose="020B0502040204020203" pitchFamily="34" charset="0"/>
              </a:rPr>
              <a:t>parametric maps in functional imaging: a general linear approach (1994)</a:t>
            </a:r>
          </a:p>
          <a:p>
            <a:pPr lvl="1"/>
            <a:r>
              <a:rPr lang="en-US" sz="2000" dirty="0">
                <a:latin typeface="Bahnschrift" panose="020B0502040204020203" pitchFamily="34" charset="0"/>
              </a:rPr>
              <a:t>Dynamic Causal Modeling (2003)</a:t>
            </a:r>
          </a:p>
          <a:p>
            <a:pPr lvl="1"/>
            <a:r>
              <a:rPr lang="en-US" sz="2000" dirty="0">
                <a:latin typeface="Bahnschrift" panose="020B0502040204020203" pitchFamily="34" charset="0"/>
              </a:rPr>
              <a:t>The free-energy principle: a unified brain theory? (2010)</a:t>
            </a:r>
          </a:p>
        </p:txBody>
      </p:sp>
    </p:spTree>
    <p:extLst>
      <p:ext uri="{BB962C8B-B14F-4D97-AF65-F5344CB8AC3E}">
        <p14:creationId xmlns:p14="http://schemas.microsoft.com/office/powerpoint/2010/main" val="37612046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41467_2023_40141_MOESM4_ESM">
            <a:hlinkClick r:id="" action="ppaction://media"/>
            <a:extLst>
              <a:ext uri="{FF2B5EF4-FFF2-40B4-BE49-F238E27FC236}">
                <a16:creationId xmlns:a16="http://schemas.microsoft.com/office/drawing/2014/main" id="{2E1B1BB2-BBE7-5F8F-F625-C6323271716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9144099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Summary</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9657945" cy="4351338"/>
          </a:xfrm>
        </p:spPr>
        <p:txBody>
          <a:bodyPr/>
          <a:lstStyle/>
          <a:p>
            <a:r>
              <a:rPr lang="en-US" dirty="0">
                <a:latin typeface="Bahnschrift" panose="020B0502040204020203" pitchFamily="34" charset="0"/>
              </a:rPr>
              <a:t>Cultured neurons can perform blind source separation</a:t>
            </a:r>
          </a:p>
          <a:p>
            <a:r>
              <a:rPr lang="en-US" dirty="0">
                <a:latin typeface="Bahnschrift" panose="020B0502040204020203" pitchFamily="34" charset="0"/>
              </a:rPr>
              <a:t>Neuronal self-organization trajectories can be predicted via variational Bayes/FEP</a:t>
            </a:r>
          </a:p>
          <a:p>
            <a:endParaRPr lang="en-US" dirty="0">
              <a:latin typeface="Bahnschrift" panose="020B0502040204020203" pitchFamily="34" charset="0"/>
            </a:endParaRPr>
          </a:p>
        </p:txBody>
      </p:sp>
    </p:spTree>
    <p:extLst>
      <p:ext uri="{BB962C8B-B14F-4D97-AF65-F5344CB8AC3E}">
        <p14:creationId xmlns:p14="http://schemas.microsoft.com/office/powerpoint/2010/main" val="4215843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These schematics illustrate the partition of states into internal and hidden or external states that are separated by a Markov blanket – comprising sensory and active states. The lower panel shows this partition as it would be applied to action and perception in the brain; where active and internal states minimise a free energy functional of sensory states. The ensuing self-organisation of internal states then correspond perception, while action couples brain states back to external states. The upper panel shows exactly the same dependencies but rearranged so that the internal states are associated with the intracellular states of a cell, while the sensory states become the surface states of the cell membrane overlying active states (e.g., the actin filaments of the cytoskeleton).">
            <a:extLst>
              <a:ext uri="{FF2B5EF4-FFF2-40B4-BE49-F238E27FC236}">
                <a16:creationId xmlns:a16="http://schemas.microsoft.com/office/drawing/2014/main" id="{E904F1FD-E172-8EC1-0BE0-90EF3D7B33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8285" y="681037"/>
            <a:ext cx="8474926" cy="635619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Discuss</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1" y="1825625"/>
            <a:ext cx="4993888" cy="4351338"/>
          </a:xfrm>
        </p:spPr>
        <p:txBody>
          <a:bodyPr/>
          <a:lstStyle/>
          <a:p>
            <a:r>
              <a:rPr lang="en-US" dirty="0">
                <a:latin typeface="Bahnschrift" panose="020B0502040204020203" pitchFamily="34" charset="0"/>
              </a:rPr>
              <a:t>Is a neuronal network a viable model of the brain?</a:t>
            </a:r>
          </a:p>
          <a:p>
            <a:endParaRPr lang="en-US" dirty="0">
              <a:latin typeface="Bahnschrift" panose="020B0502040204020203" pitchFamily="34" charset="0"/>
            </a:endParaRPr>
          </a:p>
        </p:txBody>
      </p:sp>
    </p:spTree>
    <p:extLst>
      <p:ext uri="{BB962C8B-B14F-4D97-AF65-F5344CB8AC3E}">
        <p14:creationId xmlns:p14="http://schemas.microsoft.com/office/powerpoint/2010/main" val="24881002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Discuss</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p:txBody>
          <a:bodyPr/>
          <a:lstStyle/>
          <a:p>
            <a:r>
              <a:rPr lang="en-US" dirty="0">
                <a:latin typeface="Bahnschrift" panose="020B0502040204020203" pitchFamily="34" charset="0"/>
              </a:rPr>
              <a:t>What is the value in a grand unified theory of the brain?</a:t>
            </a:r>
          </a:p>
          <a:p>
            <a:pPr lvl="1"/>
            <a:r>
              <a:rPr lang="en-US" dirty="0">
                <a:latin typeface="Bahnschrift" panose="020B0502040204020203" pitchFamily="34" charset="0"/>
              </a:rPr>
              <a:t>For neuroscience?</a:t>
            </a:r>
          </a:p>
          <a:p>
            <a:pPr lvl="1"/>
            <a:r>
              <a:rPr lang="en-US" dirty="0">
                <a:latin typeface="Bahnschrift" panose="020B0502040204020203" pitchFamily="34" charset="0"/>
              </a:rPr>
              <a:t>For psychology?</a:t>
            </a:r>
          </a:p>
          <a:p>
            <a:r>
              <a:rPr lang="en-US" dirty="0">
                <a:latin typeface="Bahnschrift" panose="020B0502040204020203" pitchFamily="34" charset="0"/>
              </a:rPr>
              <a:t>FEP counterexamples?</a:t>
            </a:r>
          </a:p>
          <a:p>
            <a:endParaRPr lang="en-US" dirty="0">
              <a:latin typeface="Bahnschrift" panose="020B0502040204020203" pitchFamily="34" charset="0"/>
            </a:endParaRPr>
          </a:p>
        </p:txBody>
      </p:sp>
      <p:graphicFrame>
        <p:nvGraphicFramePr>
          <p:cNvPr id="4" name="Object 3">
            <a:extLst>
              <a:ext uri="{FF2B5EF4-FFF2-40B4-BE49-F238E27FC236}">
                <a16:creationId xmlns:a16="http://schemas.microsoft.com/office/drawing/2014/main" id="{EDE04F49-235D-135D-EFFB-BD5D23E76B16}"/>
              </a:ext>
            </a:extLst>
          </p:cNvPr>
          <p:cNvGraphicFramePr>
            <a:graphicFrameLocks noChangeAspect="1"/>
          </p:cNvGraphicFramePr>
          <p:nvPr/>
        </p:nvGraphicFramePr>
        <p:xfrm>
          <a:off x="5508841" y="2350384"/>
          <a:ext cx="5188385" cy="3917023"/>
        </p:xfrm>
        <a:graphic>
          <a:graphicData uri="http://schemas.openxmlformats.org/presentationml/2006/ole">
            <mc:AlternateContent xmlns:mc="http://schemas.openxmlformats.org/markup-compatibility/2006">
              <mc:Choice xmlns:v="urn:schemas-microsoft-com:vml" Requires="v">
                <p:oleObj r:id="rId2" imgW="1600803" imgH="1208636" progId="">
                  <p:embed/>
                </p:oleObj>
              </mc:Choice>
              <mc:Fallback>
                <p:oleObj r:id="rId2" imgW="1600803" imgH="1208636" progId="">
                  <p:embed/>
                  <p:pic>
                    <p:nvPicPr>
                      <p:cNvPr id="4" name="Object 3">
                        <a:extLst>
                          <a:ext uri="{FF2B5EF4-FFF2-40B4-BE49-F238E27FC236}">
                            <a16:creationId xmlns:a16="http://schemas.microsoft.com/office/drawing/2014/main" id="{EDE04F49-235D-135D-EFFB-BD5D23E76B16}"/>
                          </a:ext>
                        </a:extLst>
                      </p:cNvPr>
                      <p:cNvPicPr/>
                      <p:nvPr/>
                    </p:nvPicPr>
                    <p:blipFill>
                      <a:blip r:embed="rId3"/>
                      <a:stretch>
                        <a:fillRect/>
                      </a:stretch>
                    </p:blipFill>
                    <p:spPr>
                      <a:xfrm>
                        <a:off x="5508841" y="2350384"/>
                        <a:ext cx="5188385" cy="3917023"/>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17F21919-71B9-7894-F568-1F57F4A00705}"/>
              </a:ext>
            </a:extLst>
          </p:cNvPr>
          <p:cNvSpPr txBox="1">
            <a:spLocks/>
          </p:cNvSpPr>
          <p:nvPr/>
        </p:nvSpPr>
        <p:spPr>
          <a:xfrm>
            <a:off x="7844352" y="6047354"/>
            <a:ext cx="2978134" cy="65436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dirty="0">
                <a:solidFill>
                  <a:schemeClr val="bg1">
                    <a:lumMod val="65000"/>
                  </a:schemeClr>
                </a:solidFill>
              </a:rPr>
              <a:t>Carhart-Harris et al. (2023)</a:t>
            </a:r>
          </a:p>
        </p:txBody>
      </p:sp>
    </p:spTree>
    <p:extLst>
      <p:ext uri="{BB962C8B-B14F-4D97-AF65-F5344CB8AC3E}">
        <p14:creationId xmlns:p14="http://schemas.microsoft.com/office/powerpoint/2010/main" val="22460936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quirrel with fluffy tail&#10;&#10;Description automatically generated">
            <a:extLst>
              <a:ext uri="{FF2B5EF4-FFF2-40B4-BE49-F238E27FC236}">
                <a16:creationId xmlns:a16="http://schemas.microsoft.com/office/drawing/2014/main" id="{34B26DB7-6F59-DD60-7E26-635B6D1AFD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5390" y="2041416"/>
            <a:ext cx="7621736" cy="5081158"/>
          </a:xfrm>
          <a:prstGeom prst="rect">
            <a:avLst/>
          </a:prstGeom>
        </p:spPr>
      </p:pic>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Discuss</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p:txBody>
          <a:bodyPr/>
          <a:lstStyle/>
          <a:p>
            <a:r>
              <a:rPr lang="en-US" dirty="0">
                <a:latin typeface="Bahnschrift" panose="020B0502040204020203" pitchFamily="34" charset="0"/>
              </a:rPr>
              <a:t>“Beautiful. Undeniably true. But tells you absolutely nothing about…the actual phenotype.” –Karl Friston</a:t>
            </a:r>
          </a:p>
          <a:p>
            <a:pPr marL="0" indent="0">
              <a:buNone/>
            </a:pPr>
            <a:endParaRPr lang="en-US" dirty="0">
              <a:latin typeface="Bahnschrift" panose="020B0502040204020203" pitchFamily="34" charset="0"/>
            </a:endParaRPr>
          </a:p>
        </p:txBody>
      </p:sp>
    </p:spTree>
    <p:extLst>
      <p:ext uri="{BB962C8B-B14F-4D97-AF65-F5344CB8AC3E}">
        <p14:creationId xmlns:p14="http://schemas.microsoft.com/office/powerpoint/2010/main" val="24723156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quirrel with fluffy tail&#10;&#10;Description automatically generated">
            <a:extLst>
              <a:ext uri="{FF2B5EF4-FFF2-40B4-BE49-F238E27FC236}">
                <a16:creationId xmlns:a16="http://schemas.microsoft.com/office/drawing/2014/main" id="{9D89A490-57EB-EE66-4DC2-7960DA41B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5390" y="2041416"/>
            <a:ext cx="7621736" cy="5081158"/>
          </a:xfrm>
          <a:prstGeom prst="rect">
            <a:avLst/>
          </a:prstGeom>
        </p:spPr>
      </p:pic>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Discuss</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10515600" cy="3341687"/>
          </a:xfrm>
        </p:spPr>
        <p:txBody>
          <a:bodyPr/>
          <a:lstStyle/>
          <a:p>
            <a:r>
              <a:rPr lang="en-US" dirty="0">
                <a:latin typeface="Bahnschrift" panose="020B0502040204020203" pitchFamily="34" charset="0"/>
              </a:rPr>
              <a:t>Where is the upper bound on what a brain predicts?</a:t>
            </a:r>
          </a:p>
          <a:p>
            <a:pPr lvl="1"/>
            <a:r>
              <a:rPr lang="en-US" dirty="0">
                <a:latin typeface="Bahnschrift" panose="020B0502040204020203" pitchFamily="34" charset="0"/>
              </a:rPr>
              <a:t>Is it limited by perception?</a:t>
            </a:r>
          </a:p>
          <a:p>
            <a:pPr lvl="1"/>
            <a:r>
              <a:rPr lang="en-US" dirty="0">
                <a:latin typeface="Bahnschrift" panose="020B0502040204020203" pitchFamily="34" charset="0"/>
              </a:rPr>
              <a:t>Compute? </a:t>
            </a:r>
          </a:p>
          <a:p>
            <a:pPr lvl="1"/>
            <a:r>
              <a:rPr lang="en-US" dirty="0">
                <a:latin typeface="Bahnschrift" panose="020B0502040204020203" pitchFamily="34" charset="0"/>
              </a:rPr>
              <a:t>Action?</a:t>
            </a:r>
          </a:p>
          <a:p>
            <a:pPr lvl="1"/>
            <a:endParaRPr lang="en-US" dirty="0">
              <a:latin typeface="Bahnschrift" panose="020B0502040204020203" pitchFamily="34" charset="0"/>
            </a:endParaRPr>
          </a:p>
          <a:p>
            <a:endParaRPr lang="en-US" dirty="0">
              <a:latin typeface="Bahnschrift" panose="020B0502040204020203" pitchFamily="34" charset="0"/>
            </a:endParaRPr>
          </a:p>
        </p:txBody>
      </p:sp>
    </p:spTree>
    <p:extLst>
      <p:ext uri="{BB962C8B-B14F-4D97-AF65-F5344CB8AC3E}">
        <p14:creationId xmlns:p14="http://schemas.microsoft.com/office/powerpoint/2010/main" val="27121218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Free Energy Principle</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9884079" cy="4351338"/>
          </a:xfrm>
        </p:spPr>
        <p:txBody>
          <a:bodyPr/>
          <a:lstStyle/>
          <a:p>
            <a:r>
              <a:rPr lang="en-US" dirty="0">
                <a:latin typeface="Bahnschrift" panose="020B0502040204020203" pitchFamily="34" charset="0"/>
              </a:rPr>
              <a:t>(Biological) systems aim to resist entropy.</a:t>
            </a:r>
          </a:p>
          <a:p>
            <a:r>
              <a:rPr lang="en-US" dirty="0">
                <a:latin typeface="Bahnschrift" panose="020B0502040204020203" pitchFamily="34" charset="0"/>
              </a:rPr>
              <a:t>Brains strive to minimize a quantity called "free energy," </a:t>
            </a:r>
          </a:p>
          <a:p>
            <a:pPr lvl="1"/>
            <a:r>
              <a:rPr lang="en-US" dirty="0">
                <a:latin typeface="Bahnschrift" panose="020B0502040204020203" pitchFamily="34" charset="0"/>
              </a:rPr>
              <a:t>Free energy can be thought of as a measure of surprise or uncertainty about the environment.</a:t>
            </a:r>
          </a:p>
          <a:p>
            <a:pPr lvl="1"/>
            <a:endParaRPr lang="en-US" dirty="0">
              <a:latin typeface="Bahnschrift" panose="020B0502040204020203" pitchFamily="34" charset="0"/>
            </a:endParaRPr>
          </a:p>
        </p:txBody>
      </p:sp>
    </p:spTree>
    <p:extLst>
      <p:ext uri="{BB962C8B-B14F-4D97-AF65-F5344CB8AC3E}">
        <p14:creationId xmlns:p14="http://schemas.microsoft.com/office/powerpoint/2010/main" val="20490842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Free Energy Principle</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9884079" cy="4351338"/>
          </a:xfrm>
        </p:spPr>
        <p:txBody>
          <a:bodyPr/>
          <a:lstStyle/>
          <a:p>
            <a:r>
              <a:rPr lang="en-US" dirty="0">
                <a:latin typeface="Bahnschrift" panose="020B0502040204020203" pitchFamily="34" charset="0"/>
              </a:rPr>
              <a:t>Free Energy = Expected Energy - Entropy</a:t>
            </a:r>
          </a:p>
          <a:p>
            <a:r>
              <a:rPr lang="en-US" dirty="0">
                <a:latin typeface="Bahnschrift" panose="020B0502040204020203" pitchFamily="34" charset="0"/>
              </a:rPr>
              <a:t>It is the measure of surprise about the joint occurrence of sensations and their perceived causes.</a:t>
            </a:r>
          </a:p>
          <a:p>
            <a:pPr lvl="1"/>
            <a:endParaRPr lang="en-US" dirty="0">
              <a:latin typeface="Bahnschrift" panose="020B0502040204020203" pitchFamily="34" charset="0"/>
            </a:endParaRPr>
          </a:p>
        </p:txBody>
      </p:sp>
    </p:spTree>
    <p:extLst>
      <p:ext uri="{BB962C8B-B14F-4D97-AF65-F5344CB8AC3E}">
        <p14:creationId xmlns:p14="http://schemas.microsoft.com/office/powerpoint/2010/main" val="12908305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mathematical model&#10;&#10;Description automatically generated">
            <a:extLst>
              <a:ext uri="{FF2B5EF4-FFF2-40B4-BE49-F238E27FC236}">
                <a16:creationId xmlns:a16="http://schemas.microsoft.com/office/drawing/2014/main" id="{3A3F493C-445E-16BD-DF44-12A907E87B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60162" y="1253331"/>
            <a:ext cx="7071676" cy="4351338"/>
          </a:xfrm>
        </p:spPr>
      </p:pic>
      <p:sp>
        <p:nvSpPr>
          <p:cNvPr id="7" name="Title 1">
            <a:extLst>
              <a:ext uri="{FF2B5EF4-FFF2-40B4-BE49-F238E27FC236}">
                <a16:creationId xmlns:a16="http://schemas.microsoft.com/office/drawing/2014/main" id="{5FFC00A2-5C47-8F47-3ED5-305C44629303}"/>
              </a:ext>
            </a:extLst>
          </p:cNvPr>
          <p:cNvSpPr txBox="1">
            <a:spLocks/>
          </p:cNvSpPr>
          <p:nvPr/>
        </p:nvSpPr>
        <p:spPr>
          <a:xfrm>
            <a:off x="8129016" y="5604669"/>
            <a:ext cx="1502822" cy="65436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dirty="0">
                <a:solidFill>
                  <a:schemeClr val="bg1">
                    <a:lumMod val="65000"/>
                  </a:schemeClr>
                </a:solidFill>
              </a:rPr>
              <a:t>Friston (2010)</a:t>
            </a:r>
          </a:p>
        </p:txBody>
      </p:sp>
    </p:spTree>
    <p:extLst>
      <p:ext uri="{BB962C8B-B14F-4D97-AF65-F5344CB8AC3E}">
        <p14:creationId xmlns:p14="http://schemas.microsoft.com/office/powerpoint/2010/main" val="34110274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A3F493C-445E-16BD-DF44-12A907E87BE3}"/>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2563050" y="1317561"/>
            <a:ext cx="7065899" cy="4222877"/>
          </a:xfrm>
        </p:spPr>
      </p:pic>
      <p:sp>
        <p:nvSpPr>
          <p:cNvPr id="7" name="Title 1">
            <a:extLst>
              <a:ext uri="{FF2B5EF4-FFF2-40B4-BE49-F238E27FC236}">
                <a16:creationId xmlns:a16="http://schemas.microsoft.com/office/drawing/2014/main" id="{DC37C04A-23FB-64C0-8E40-91068BA14AD1}"/>
              </a:ext>
            </a:extLst>
          </p:cNvPr>
          <p:cNvSpPr txBox="1">
            <a:spLocks/>
          </p:cNvSpPr>
          <p:nvPr/>
        </p:nvSpPr>
        <p:spPr>
          <a:xfrm>
            <a:off x="8129016" y="5604669"/>
            <a:ext cx="1502822" cy="65436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dirty="0">
                <a:solidFill>
                  <a:schemeClr val="bg1">
                    <a:lumMod val="65000"/>
                  </a:schemeClr>
                </a:solidFill>
              </a:rPr>
              <a:t>Friston (2010)</a:t>
            </a:r>
          </a:p>
        </p:txBody>
      </p:sp>
    </p:spTree>
    <p:extLst>
      <p:ext uri="{BB962C8B-B14F-4D97-AF65-F5344CB8AC3E}">
        <p14:creationId xmlns:p14="http://schemas.microsoft.com/office/powerpoint/2010/main" val="5245459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5226CFB9-ADD2-A2C3-B1E4-D8D2EB607886}"/>
              </a:ext>
            </a:extLst>
          </p:cNvPr>
          <p:cNvGraphicFramePr>
            <a:graphicFrameLocks noChangeAspect="1"/>
          </p:cNvGraphicFramePr>
          <p:nvPr/>
        </p:nvGraphicFramePr>
        <p:xfrm>
          <a:off x="5508841" y="2350384"/>
          <a:ext cx="5188385" cy="3917023"/>
        </p:xfrm>
        <a:graphic>
          <a:graphicData uri="http://schemas.openxmlformats.org/presentationml/2006/ole">
            <mc:AlternateContent xmlns:mc="http://schemas.openxmlformats.org/markup-compatibility/2006">
              <mc:Choice xmlns:v="urn:schemas-microsoft-com:vml" Requires="v">
                <p:oleObj r:id="rId3" imgW="1600803" imgH="1208636" progId="">
                  <p:embed/>
                </p:oleObj>
              </mc:Choice>
              <mc:Fallback>
                <p:oleObj r:id="rId3" imgW="1600803" imgH="1208636" progId="">
                  <p:embed/>
                  <p:pic>
                    <p:nvPicPr>
                      <p:cNvPr id="4" name="Object 3">
                        <a:extLst>
                          <a:ext uri="{FF2B5EF4-FFF2-40B4-BE49-F238E27FC236}">
                            <a16:creationId xmlns:a16="http://schemas.microsoft.com/office/drawing/2014/main" id="{EDE04F49-235D-135D-EFFB-BD5D23E76B16}"/>
                          </a:ext>
                        </a:extLst>
                      </p:cNvPr>
                      <p:cNvPicPr/>
                      <p:nvPr/>
                    </p:nvPicPr>
                    <p:blipFill>
                      <a:blip r:embed="rId4"/>
                      <a:stretch>
                        <a:fillRect/>
                      </a:stretch>
                    </p:blipFill>
                    <p:spPr>
                      <a:xfrm>
                        <a:off x="5508841" y="2350384"/>
                        <a:ext cx="5188385" cy="3917023"/>
                      </a:xfrm>
                      <a:prstGeom prst="rect">
                        <a:avLst/>
                      </a:prstGeom>
                    </p:spPr>
                  </p:pic>
                </p:oleObj>
              </mc:Fallback>
            </mc:AlternateContent>
          </a:graphicData>
        </a:graphic>
      </p:graphicFrame>
      <p:sp>
        <p:nvSpPr>
          <p:cNvPr id="5" name="Title 1">
            <a:extLst>
              <a:ext uri="{FF2B5EF4-FFF2-40B4-BE49-F238E27FC236}">
                <a16:creationId xmlns:a16="http://schemas.microsoft.com/office/drawing/2014/main" id="{5784421C-B31B-ECC1-BF75-4589D8D6194C}"/>
              </a:ext>
            </a:extLst>
          </p:cNvPr>
          <p:cNvSpPr txBox="1">
            <a:spLocks/>
          </p:cNvSpPr>
          <p:nvPr/>
        </p:nvSpPr>
        <p:spPr>
          <a:xfrm>
            <a:off x="7844352" y="6047354"/>
            <a:ext cx="2978134" cy="65436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1800" dirty="0">
                <a:solidFill>
                  <a:schemeClr val="bg1">
                    <a:lumMod val="65000"/>
                  </a:schemeClr>
                </a:solidFill>
              </a:rPr>
              <a:t>Carhart-Harris et al. (2023)</a:t>
            </a:r>
          </a:p>
        </p:txBody>
      </p:sp>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Free Energy Principle</a:t>
            </a:r>
            <a:endParaRPr lang="en-US" dirty="0">
              <a:solidFill>
                <a:srgbClr val="C00000"/>
              </a:solidFill>
            </a:endParaRP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p:txBody>
          <a:bodyPr/>
          <a:lstStyle/>
          <a:p>
            <a:r>
              <a:rPr lang="en-US" dirty="0">
                <a:latin typeface="Bahnschrift" panose="020B0502040204020203" pitchFamily="34" charset="0"/>
              </a:rPr>
              <a:t>“Surprise” = Free energy</a:t>
            </a:r>
          </a:p>
          <a:p>
            <a:r>
              <a:rPr lang="en-US" dirty="0">
                <a:latin typeface="Bahnschrift" panose="020B0502040204020203" pitchFamily="34" charset="0"/>
              </a:rPr>
              <a:t>“Belief” = Free energy minima</a:t>
            </a:r>
          </a:p>
        </p:txBody>
      </p:sp>
    </p:spTree>
    <p:extLst>
      <p:ext uri="{BB962C8B-B14F-4D97-AF65-F5344CB8AC3E}">
        <p14:creationId xmlns:p14="http://schemas.microsoft.com/office/powerpoint/2010/main" val="20118254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FEP: a unified brain theory? (2010)</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199" y="1825625"/>
            <a:ext cx="8907049" cy="4351338"/>
          </a:xfrm>
        </p:spPr>
        <p:txBody>
          <a:bodyPr/>
          <a:lstStyle/>
          <a:p>
            <a:r>
              <a:rPr lang="en-US" dirty="0">
                <a:latin typeface="Bahnschrift" panose="020B0502040204020203" pitchFamily="34" charset="0"/>
              </a:rPr>
              <a:t>Action involves the agent selectively perceiving what it expects.</a:t>
            </a:r>
          </a:p>
          <a:p>
            <a:pPr lvl="1"/>
            <a:r>
              <a:rPr lang="en-US" dirty="0">
                <a:latin typeface="Bahnschrift" panose="020B0502040204020203" pitchFamily="34" charset="0"/>
              </a:rPr>
              <a:t>This is “active inference”</a:t>
            </a:r>
          </a:p>
          <a:p>
            <a:pPr lvl="1"/>
            <a:r>
              <a:rPr lang="en-US" dirty="0">
                <a:latin typeface="Bahnschrift" panose="020B0502040204020203" pitchFamily="34" charset="0"/>
              </a:rPr>
              <a:t>Imagine feeling around in the dark: you anticipate what you might touch next, then try to confirm your expectation</a:t>
            </a:r>
          </a:p>
        </p:txBody>
      </p:sp>
    </p:spTree>
    <p:extLst>
      <p:ext uri="{BB962C8B-B14F-4D97-AF65-F5344CB8AC3E}">
        <p14:creationId xmlns:p14="http://schemas.microsoft.com/office/powerpoint/2010/main" val="2295781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50B83-9A92-9E9F-3E8D-54BEADE9E2E0}"/>
              </a:ext>
            </a:extLst>
          </p:cNvPr>
          <p:cNvSpPr>
            <a:spLocks noGrp="1"/>
          </p:cNvSpPr>
          <p:nvPr>
            <p:ph type="title"/>
          </p:nvPr>
        </p:nvSpPr>
        <p:spPr/>
        <p:txBody>
          <a:bodyPr/>
          <a:lstStyle/>
          <a:p>
            <a:r>
              <a:rPr lang="en-US" dirty="0">
                <a:solidFill>
                  <a:srgbClr val="C00000"/>
                </a:solidFill>
                <a:latin typeface="Bahnschrift" panose="020B0502040204020203" pitchFamily="34" charset="0"/>
              </a:rPr>
              <a:t>FEP: a unified brain theory? (2010)</a:t>
            </a:r>
          </a:p>
        </p:txBody>
      </p:sp>
      <p:sp>
        <p:nvSpPr>
          <p:cNvPr id="3" name="Content Placeholder 2">
            <a:extLst>
              <a:ext uri="{FF2B5EF4-FFF2-40B4-BE49-F238E27FC236}">
                <a16:creationId xmlns:a16="http://schemas.microsoft.com/office/drawing/2014/main" id="{B83DC58C-0D91-1B9C-0756-968A19EB7540}"/>
              </a:ext>
            </a:extLst>
          </p:cNvPr>
          <p:cNvSpPr>
            <a:spLocks noGrp="1"/>
          </p:cNvSpPr>
          <p:nvPr>
            <p:ph idx="1"/>
          </p:nvPr>
        </p:nvSpPr>
        <p:spPr>
          <a:xfrm>
            <a:off x="838200" y="1825625"/>
            <a:ext cx="9695688" cy="4351338"/>
          </a:xfrm>
        </p:spPr>
        <p:txBody>
          <a:bodyPr/>
          <a:lstStyle/>
          <a:p>
            <a:r>
              <a:rPr lang="en-US" dirty="0">
                <a:latin typeface="Bahnschrift" panose="020B0502040204020203" pitchFamily="34" charset="0"/>
              </a:rPr>
              <a:t>Recognition is a probabilistic representation of what </a:t>
            </a:r>
            <a:r>
              <a:rPr lang="en-US" i="1" dirty="0">
                <a:latin typeface="Bahnschrift" panose="020B0502040204020203" pitchFamily="34" charset="0"/>
              </a:rPr>
              <a:t>caused</a:t>
            </a:r>
            <a:r>
              <a:rPr lang="en-US" dirty="0">
                <a:latin typeface="Bahnschrift" panose="020B0502040204020203" pitchFamily="34" charset="0"/>
              </a:rPr>
              <a:t> a particular sensation.</a:t>
            </a:r>
          </a:p>
          <a:p>
            <a:pPr lvl="1"/>
            <a:r>
              <a:rPr lang="en-US" dirty="0">
                <a:latin typeface="Bahnschrift" panose="020B0502040204020203" pitchFamily="34" charset="0"/>
              </a:rPr>
              <a:t>Predictions about the environment can be encoded as neuronal activity &amp; connection strengths</a:t>
            </a:r>
          </a:p>
          <a:p>
            <a:pPr lvl="1"/>
            <a:r>
              <a:rPr lang="en-US" dirty="0">
                <a:latin typeface="Bahnschrift" panose="020B0502040204020203" pitchFamily="34" charset="0"/>
              </a:rPr>
              <a:t>Recognition can be considered in terms of a Bayesian prior.</a:t>
            </a:r>
          </a:p>
        </p:txBody>
      </p:sp>
    </p:spTree>
    <p:extLst>
      <p:ext uri="{BB962C8B-B14F-4D97-AF65-F5344CB8AC3E}">
        <p14:creationId xmlns:p14="http://schemas.microsoft.com/office/powerpoint/2010/main" val="24184476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1129</TotalTime>
  <Words>1359</Words>
  <Application>Microsoft Office PowerPoint</Application>
  <PresentationFormat>Widescreen</PresentationFormat>
  <Paragraphs>169</Paragraphs>
  <Slides>25</Slides>
  <Notes>17</Notes>
  <HiddenSlides>0</HiddenSlides>
  <MMClips>1</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0</vt:i4>
      </vt:variant>
      <vt:variant>
        <vt:lpstr>Slide Titles</vt:lpstr>
      </vt:variant>
      <vt:variant>
        <vt:i4>25</vt:i4>
      </vt:variant>
    </vt:vector>
  </HeadingPairs>
  <TitlesOfParts>
    <vt:vector size="38" baseType="lpstr">
      <vt:lpstr>AdvOT8608a8d1+20</vt:lpstr>
      <vt:lpstr>AdvOTcc1f6510.I</vt:lpstr>
      <vt:lpstr>AdvOTdd63dae3</vt:lpstr>
      <vt:lpstr>AdvOTdd63dae3+20</vt:lpstr>
      <vt:lpstr>AdvOTdd63dae3+fb</vt:lpstr>
      <vt:lpstr>AdvP4C4E59</vt:lpstr>
      <vt:lpstr>Aptos</vt:lpstr>
      <vt:lpstr>Aptos Display</vt:lpstr>
      <vt:lpstr>Arial</vt:lpstr>
      <vt:lpstr>Bahnschrift</vt:lpstr>
      <vt:lpstr>DiverdaSansCom-Regular</vt:lpstr>
      <vt:lpstr>MinionPro-Regular</vt:lpstr>
      <vt:lpstr>Office Theme</vt:lpstr>
      <vt:lpstr>Experimental validation of the free-energy principle with in vitro neural networks</vt:lpstr>
      <vt:lpstr>Free Energy Principle</vt:lpstr>
      <vt:lpstr>Free Energy Principle</vt:lpstr>
      <vt:lpstr>Free Energy Principle</vt:lpstr>
      <vt:lpstr>PowerPoint Presentation</vt:lpstr>
      <vt:lpstr>PowerPoint Presentation</vt:lpstr>
      <vt:lpstr>Free Energy Principle</vt:lpstr>
      <vt:lpstr>FEP: a unified brain theory? (2010)</vt:lpstr>
      <vt:lpstr>FEP: a unified brain theory? (2010)</vt:lpstr>
      <vt:lpstr>FEP: a unified brain theory? (2010)</vt:lpstr>
      <vt:lpstr>Isomura et al. (2023)</vt:lpstr>
      <vt:lpstr>Isomura et al. (2023)</vt:lpstr>
      <vt:lpstr>Experiment</vt:lpstr>
      <vt:lpstr>Experiment</vt:lpstr>
      <vt:lpstr>PowerPoint Presentation</vt:lpstr>
      <vt:lpstr>Experiment</vt:lpstr>
      <vt:lpstr>PowerPoint Presentation</vt:lpstr>
      <vt:lpstr>PowerPoint Presentation</vt:lpstr>
      <vt:lpstr>PowerPoint Presentation</vt:lpstr>
      <vt:lpstr>PowerPoint Presentation</vt:lpstr>
      <vt:lpstr>Summary</vt:lpstr>
      <vt:lpstr>Discuss</vt:lpstr>
      <vt:lpstr>Discuss</vt:lpstr>
      <vt:lpstr>Discuss</vt:lpstr>
      <vt:lpstr>Discuss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Nate Gonzales-Hess</dc:creator>
  <cp:lastModifiedBy>Nate Gonzales Hess</cp:lastModifiedBy>
  <cp:revision>68</cp:revision>
  <dcterms:created xsi:type="dcterms:W3CDTF">2024-05-28T01:59:09Z</dcterms:created>
  <dcterms:modified xsi:type="dcterms:W3CDTF">2024-05-29T22:46:05Z</dcterms:modified>
</cp:coreProperties>
</file>

<file path=docProps/thumbnail.jpeg>
</file>